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57" d="100"/>
          <a:sy n="157" d="100"/>
        </p:scale>
        <p:origin x="9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gnyte.productboard.com/entity-detail/features/907a19a8-5842-468d-84c2-9fab6ed7c0ef"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jira.egnyte-it.com/browse/DEL-31632" TargetMode="External"/><Relationship Id="rId2" Type="http://schemas.openxmlformats.org/officeDocument/2006/relationships/hyperlink" Target="https://egnyte.productboard.com/entity-detail/features/a4d2aeef-edc1-41a5-9491-a14c4205ef4d"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s://egnyte.productboard.com/entity-detail/features/77937ec7-608e-4550-86e3-22ec2e09d774" TargetMode="External"/><Relationship Id="rId2" Type="http://schemas.openxmlformats.org/officeDocument/2006/relationships/hyperlink" Target="https://egnyte.atlassian.net/wiki/spaces/DEL/pages/1065386630/Issues+-+Risk+vs+Data+Access+Hygiene" TargetMode="External"/><Relationship Id="rId1" Type="http://schemas.openxmlformats.org/officeDocument/2006/relationships/slideLayout" Target="../slideLayouts/slideLayout1.xm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s://jira.egnyte-it.com/browse/DEL-44970" TargetMode="External"/><Relationship Id="rId2" Type="http://schemas.openxmlformats.org/officeDocument/2006/relationships/hyperlink" Target="https://egnyte.productboard.com/entity-detail/features/db822e97-db7e-4b12-8731-0ef850240c77"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ira.egnyte-it.com/browse/DEL-41756" TargetMode="External"/><Relationship Id="rId2" Type="http://schemas.openxmlformats.org/officeDocument/2006/relationships/hyperlink" Target="https://egnyte.productboard.com/entity-detail/features/93d8e54c-29ee-4bae-b8c0-592e72986922"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jira.egnyte-it.com/browse/PENDO-622"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PM/pages/854786050"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egnyte.productboard.com/feature-board/planning/features/347e2ebd-1d38-48d1-b521-0f771bcebd3d" TargetMode="Externa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egnyte.productboard.com/entity-detail/features/8b29768b-d981-4ec6-82d0-d316703d0570" TargetMode="External"/><Relationship Id="rId2" Type="http://schemas.openxmlformats.org/officeDocument/2006/relationships/hyperlink" Target="https://www.figma.com/design/AXtKz4IExGp3WfTjTZqSrN/Platform---Home-page-redesign-across-verticals?node-id=1726-35543&amp;t=Xw9ungNWCco75ZRd-1" TargetMode="External"/><Relationship Id="rId1" Type="http://schemas.openxmlformats.org/officeDocument/2006/relationships/slideLayout" Target="../slideLayouts/slideLayout1.xml"/><Relationship Id="rId5" Type="http://schemas.openxmlformats.org/officeDocument/2006/relationships/hyperlink" Target="https://egnyte.atlassian.net/wiki/spaces/IA/pages/813596684/Gen+4+Plans+-+Roadmap?src=jira" TargetMode="External"/><Relationship Id="rId4" Type="http://schemas.openxmlformats.org/officeDocument/2006/relationships/hyperlink" Target="https://jira.egnyte-it.com/browse/DEL-44118"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hyperlink" Target="https://egnyte.atlassian.net/wiki/spaces/FSI/pages/1442087082/Document+Portal+v4.0+User+Stories"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egnyte.productboard.com/feature-board/planning/features/77999fde-5270-47a4-ac17-59b397232439"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egnyte.productboard.com/entity-detail/features/fb29ea0c-599f-4603-aa75-f09baf315b32" TargetMode="Externa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egnyte.atlassian.net/wiki/x/AQBaV"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egnyte.productboard.com/entity-detail/features/418e78b8-c814-4dc6-aded-4716b8eb42ba" TargetMode="External"/><Relationship Id="rId2" Type="http://schemas.openxmlformats.org/officeDocument/2006/relationships/hyperlink" Target="https://egnyte.atlassian.net/wiki/spaces/CFS/pages/1471152191/Questionnaire+Agent?force_transition=e7e56be6-04a5-4088-bb89-a71bc2d9bb13"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8" Type="http://schemas.openxmlformats.org/officeDocument/2006/relationships/hyperlink" Target="https://egnyte.atlassian.net/wiki/spaces/CFS/pages/1304788999/Agents+Integration" TargetMode="External"/><Relationship Id="rId3" Type="http://schemas.openxmlformats.org/officeDocument/2006/relationships/hyperlink" Target="https://egnyte.atlassian.net/wiki/spaces/CFS/pages/1227161693/Agents+Introduction+in+Egnyte+Platform+WIP#Document-Review-Agent%3A" TargetMode="External"/><Relationship Id="rId7" Type="http://schemas.openxmlformats.org/officeDocument/2006/relationships/hyperlink" Target="https://www.figma.com/design/k96o3kXukaVrAUtsaPhN4H/Egnyte-Platform-Copilot---2025?node-id=24179-230269&amp;t=Rc2JPK6PsbVBlXNe-0" TargetMode="External"/><Relationship Id="rId12" Type="http://schemas.openxmlformats.org/officeDocument/2006/relationships/image" Target="../media/image29.png"/><Relationship Id="rId2" Type="http://schemas.openxmlformats.org/officeDocument/2006/relationships/hyperlink" Target="https://egnyte.atlassian.net/wiki/spaces/CFS/pages/1227161693/Agents+Introduction+in+Egnyte+Platform+WIP#Translation-Agent%3A" TargetMode="External"/><Relationship Id="rId1" Type="http://schemas.openxmlformats.org/officeDocument/2006/relationships/slideLayout" Target="../slideLayouts/slideLayout1.xml"/><Relationship Id="rId6" Type="http://schemas.openxmlformats.org/officeDocument/2006/relationships/hyperlink" Target="https://egnyte.atlassian.net/wiki/spaces/CFS/pages/1227161693/Agents+Introduction+in+Copilot+Hub" TargetMode="External"/><Relationship Id="rId11" Type="http://schemas.openxmlformats.org/officeDocument/2006/relationships/hyperlink" Target="See%20description" TargetMode="External"/><Relationship Id="rId5" Type="http://schemas.openxmlformats.org/officeDocument/2006/relationships/hyperlink" Target="https://egnyte.atlassian.net/wiki/spaces/CFS/pages/1227161693/Agents+Introduction+in+Egnyte+Platform+WIP#Web-Search-Agent%3A" TargetMode="External"/><Relationship Id="rId10" Type="http://schemas.openxmlformats.org/officeDocument/2006/relationships/hyperlink" Target="https://jira.egnyte-it.com/browse/CFS-65268" TargetMode="External"/><Relationship Id="rId4" Type="http://schemas.openxmlformats.org/officeDocument/2006/relationships/hyperlink" Target="https://egnyte.atlassian.net/wiki/spaces/CFS/pages/1227161693/Agents+Introduction+in+Egnyte+Platform+WIP#Job-Description-Creation-Agent%3A" TargetMode="External"/><Relationship Id="rId9" Type="http://schemas.openxmlformats.org/officeDocument/2006/relationships/hyperlink" Target="https://egnyte.productboard.com/entity-detail/features/e71c1807-21d4-4c44-98dc-e61406151be4"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2" Type="http://schemas.openxmlformats.org/officeDocument/2006/relationships/hyperlink" Target="https://egnyte.atlassian.net/wiki/spaces/CFS/pages/1227161693/Agents+Introduction+in+Egnyte+Platform+WIP#Create-your-own-Agent"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jira.egnyte-it.com/browse/DLAB-5054" TargetMode="External"/><Relationship Id="rId2" Type="http://schemas.openxmlformats.org/officeDocument/2006/relationships/hyperlink" Target="https://egnyte.productboard.com/entity-detail/features/a5fb0513-654b-4210-8d5f-c1aae97f9d3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227161693/Agents+Introduction+in+Egnyte+Platform+Q1+Q2"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egnyte.productboard.com/entity-detail/features/d5f7fe5d-c9eb-48b0-8770-5d39368cfd2e"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jira.egnyte-it.com/browse/CFS-60040" TargetMode="External"/><Relationship Id="rId2" Type="http://schemas.openxmlformats.org/officeDocument/2006/relationships/hyperlink" Target="https://egnyte.productboard.com/entity-detail/features/46ebe816-430f-4d75-8aa2-eaa5a530a91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See%20description" TargetMode="External"/><Relationship Id="rId2" Type="http://schemas.openxmlformats.org/officeDocument/2006/relationships/hyperlink" Target="https://egnyte.productboard.com/entity-detail/features/8f72382d-4241-4be5-9820-b5a712e2651e" TargetMode="Externa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hyperlink" Target="See%20description" TargetMode="External"/><Relationship Id="rId2" Type="http://schemas.openxmlformats.org/officeDocument/2006/relationships/hyperlink" Target="https://egnyte.productboard.com/entity-detail/features/0f764a74-64bd-433b-bbd6-c3954618b41b" TargetMode="Externa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egnyte.productboard.com/feature-board/planning/features/c78bf7fb-6e98-45f4-b62d-b77b2cdda9d3"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gnyte.productboard.com/entity-detail/features/1f2d5fb2-1c0a-42bd-bf3a-740173baedf3" TargetMode="External"/><Relationship Id="rId2" Type="http://schemas.openxmlformats.org/officeDocument/2006/relationships/hyperlink" Target="https://lucid.app/lucidchart/0c321564-165e-4fe4-be8b-b4c47f7bc3ef/edit?invitationId=inv_945897cc-e8cc-4620-9d03-403060f6442d&amp;page=0_0" TargetMode="External"/><Relationship Id="rId1" Type="http://schemas.openxmlformats.org/officeDocument/2006/relationships/slideLayout" Target="../slideLayouts/slideLayout1.xm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gnyte.productboard.com/entity-detail/features/3e31baf9-3cef-4a4f-b78a-bc6a42fc36ef" TargetMode="External"/><Relationship Id="rId2" Type="http://schemas.openxmlformats.org/officeDocument/2006/relationships/hyperlink" Target="https://egnyte.atlassian.net/wiki/spaces/PM/pages/658374842/SC+Visibility+Phase+2+-+user+actions+workflows" TargetMode="External"/><Relationship Id="rId1" Type="http://schemas.openxmlformats.org/officeDocument/2006/relationships/slideLayout" Target="../slideLayouts/slideLayout1.xm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jira.egnyte-it.com/browse/GR-603" TargetMode="External"/><Relationship Id="rId2" Type="http://schemas.openxmlformats.org/officeDocument/2006/relationships/hyperlink" Target="https://egnyte.productboard.com/entity-detail/features/861df149-479e-40be-bfc1-7fa2b4df2a65"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egnyte.productboard.com/entity-detail/features/1c95b8c4-1c3a-488e-8928-08e82d8b2635"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egnyte.productboard.com/feature-board/planning/features/45476eb2-e48d-43a6-8d91-da3b5e994b6c"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jira.egnyte-it.com/browse/CFS-67186" TargetMode="External"/><Relationship Id="rId2" Type="http://schemas.openxmlformats.org/officeDocument/2006/relationships/hyperlink" Target="https://egnyte.productboard.com/entity-detail/features/0335823e-8892-481e-87a4-91a212ae3ef5"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jira.egnyte-it.com/browse/CFS-61772" TargetMode="External"/><Relationship Id="rId2" Type="http://schemas.openxmlformats.org/officeDocument/2006/relationships/hyperlink" Target="https://egnyte.productboard.com/entity-detail/features/84b92f86-5a46-4c5a-a2ce-7de6d7455c72"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jira.egnyte-it.com/browse/DEL-39631" TargetMode="External"/><Relationship Id="rId2" Type="http://schemas.openxmlformats.org/officeDocument/2006/relationships/hyperlink" Target="https://egnyte.productboard.com/entity-detail/features/7b1610ac-4f09-47ee-9906-b0ae764a6df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gnyte.productboard.com/entity-detail/features/65a1d2a1-8247-457c-b7db-fcfea02d28b0" TargetMode="External"/><Relationship Id="rId2" Type="http://schemas.openxmlformats.org/officeDocument/2006/relationships/hyperlink" Target="https://www.egnyte.com/" TargetMode="External"/><Relationship Id="rId1" Type="http://schemas.openxmlformats.org/officeDocument/2006/relationships/slideLayout" Target="../slideLayouts/slideLayout1.xm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egnyte.productboard.com/entity-detail/features/0a7d2a2d-4380-4c19-a9ee-501ae33c6a34"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docusign.com/docs/esign-rest-api/reference/envelopes/chunkeduploads/" TargetMode="External"/><Relationship Id="rId2" Type="http://schemas.openxmlformats.org/officeDocument/2006/relationships/hyperlink" Target="https://developers.docusign.com/docs/esign-rest-api/esign101/rules-and-limits/#:~:text=Docusign%20has%20the%20following%20limitations,of%20up%20to%2052%20MB" TargetMode="External"/><Relationship Id="rId1" Type="http://schemas.openxmlformats.org/officeDocument/2006/relationships/slideLayout" Target="../slideLayouts/slideLayout1.xml"/><Relationship Id="rId5" Type="http://schemas.openxmlformats.org/officeDocument/2006/relationships/hyperlink" Target="https://egnyte.productboard.com/entity-detail/features/139a8cdb-8aa5-41b2-9630-918aed2bbe64" TargetMode="External"/><Relationship Id="rId4" Type="http://schemas.openxmlformats.org/officeDocument/2006/relationships/hyperlink" Target="https://jira.egnyte-it.com/browse/PINT-15240"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egnyte.productboard.com/entity-detail/features/b7f69120-e2d0-4bb4-9a55-ddbc6f50f597"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egnyte.productboard.com/entity-detail/features/1c52876f-e49a-469f-99e1-63e04c8866a6"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egnyte.productboard.com/feature-board/planning/features/a173f937-b793-42e9-b16f-c38abc7cac5e"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gnyte.productboard.com/feature-board/planning/features/189e62db-3b96-4341-bbfb-ec15b9c4ef25"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egnyte.productboard.com/feature-board/planning/features/560da89b-362c-49f6-a3e2-03a99b0353fb"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jira.egnyte-it.com/browse/APPS-11863" TargetMode="External"/><Relationship Id="rId2" Type="http://schemas.openxmlformats.org/officeDocument/2006/relationships/hyperlink" Target="https://egnyte.productboard.com/entity-detail/features/12ffeee2-8931-4679-a7bd-1d9fbd77daad"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jira.egnyte-it.com/browse/APPS-11774" TargetMode="External"/><Relationship Id="rId2" Type="http://schemas.openxmlformats.org/officeDocument/2006/relationships/hyperlink" Target="https://egnyte.productboard.com/entity-detail/features/d9277053-6e93-4fa7-b560-9947b3419d9a"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gnyte.productboard.com/entity-detail/features/ecf2e1a2-e060-4ec3-98e0-6ab494b99325" TargetMode="External"/><Relationship Id="rId2" Type="http://schemas.openxmlformats.org/officeDocument/2006/relationships/hyperlink" Target="https://egnyte.atlassian.net/wiki/spaces/DEL/pages/1248264559/Secure+Govern+~~+Google+DocumentAI+extraction+production-grade+integration" TargetMode="External"/><Relationship Id="rId1" Type="http://schemas.openxmlformats.org/officeDocument/2006/relationships/slideLayout" Target="../slideLayouts/slideLayout1.xm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gnyte.productboard.com/entity-detail/features/a2fd2b80-96c0-4c61-b78c-bb2814f6a545" TargetMode="External"/><Relationship Id="rId2" Type="http://schemas.openxmlformats.org/officeDocument/2006/relationships/hyperlink" Target="https://egnyte.atlassian.net/wiki/spaces/PINT/pages/1101791255/4Q2024+Splunk+plugins+knowledge+transfer+leftovers+and+prioritie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egnyte.productboard.com/entity-detail/features/4581caa4-220f-41df-9162-03fcb32288d5"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jira.egnyte-it.com/browse/DEL-44393" TargetMode="External"/><Relationship Id="rId2" Type="http://schemas.openxmlformats.org/officeDocument/2006/relationships/hyperlink" Target="https://egnyte.productboard.com/entity-detail/features/da26f430-b080-4460-9b75-aee4d2ddfdb7"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gnyte.productboard.com/entity-detail/features/c505e7f5-bf57-4fec-a9bf-b8ef4ebb2709" TargetMode="External"/><Relationship Id="rId2" Type="http://schemas.openxmlformats.org/officeDocument/2006/relationships/hyperlink" Target="https://jira.egnyte-it.com/browse/PINT-14850"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egnyte.productboard.com/entity-detail/features/116f0d4d-f40f-44f6-b9bc-639743e5329b"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egnyte.productboard.com/entity-detail/features/457587cb-9cac-464d-afb4-349a5aed1f5e"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gnyte.productboard.com/entity-detail/features/bd9c2fe7-ec48-48f8-91f1-052fa4e09bf0" TargetMode="External"/><Relationship Id="rId2" Type="http://schemas.openxmlformats.org/officeDocument/2006/relationships/hyperlink" Target="https://jira.egnyte-it.com/browse/PINT-14789"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figma.com/design/ZBxPaDgTrrYniqCXSU4D4L/AEC-~~-Procore-dashboard-widget-~~-Q1-2025?node-id=1-4&amp;p=f&amp;t=17kEzoN1x59VZ6ve-0" TargetMode="External"/><Relationship Id="rId2" Type="http://schemas.openxmlformats.org/officeDocument/2006/relationships/hyperlink" Target="https://egnyte.atlassian.net/wiki/spaces/AEC/pages/1262190598/Procore+Widget+Requirements+-+Project+Dashboard"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egnyte.productboard.com/entity-detail/features/e858b2e3-a686-42f7-89f5-c5cd26535c29"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jira.egnyte-it.com/browse/DEL-44434" TargetMode="External"/><Relationship Id="rId2" Type="http://schemas.openxmlformats.org/officeDocument/2006/relationships/hyperlink" Target="https://egnyte.productboard.com/entity-detail/features/c7b61fd5-3059-4abe-89ba-0de7c809065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7898838/Track+sensitive+content+indicator+labeling"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gnyte.productboard.com/entity-detail/features/491772a5-97fd-477a-b166-a73b51271689" TargetMode="External"/><Relationship Id="rId2" Type="http://schemas.openxmlformats.org/officeDocument/2006/relationships/hyperlink" Target="https://jira.egnyte-it.com/browse/PINT-16612"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egnyte.productboard.com/entity-detail/features/c335655e-e248-4a28-bff5-6a55df471cbb"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egnyte.productboard.com/entity-detail/features/ed8c171a-c6c0-45fe-b4cf-16e76e9cfc16" TargetMode="External"/><Relationship Id="rId2" Type="http://schemas.openxmlformats.org/officeDocument/2006/relationships/hyperlink" Target="https://egnyte.productboard.com/feature-board/8521480-cfs-s-g-joint-projects/features/18143025/detail"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jira.egnyte-it.com/browse/MOB-19546" TargetMode="External"/><Relationship Id="rId2" Type="http://schemas.openxmlformats.org/officeDocument/2006/relationships/hyperlink" Target="https://egnyte.productboard.com/entity-detail/features/ce1a7217-130b-4b94-8558-6f4ef2d7ec14"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jira.egnyte-it.com/browse/GR-597" TargetMode="External"/><Relationship Id="rId2" Type="http://schemas.openxmlformats.org/officeDocument/2006/relationships/hyperlink" Target="https://egnyte.productboard.com/entity-detail/features/7a25acec-c881-4071-8e56-2371ef86e49b"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jira.egnyte-it.com/browse/GR-457" TargetMode="External"/><Relationship Id="rId2" Type="http://schemas.openxmlformats.org/officeDocument/2006/relationships/hyperlink" Target="https://egnyte.productboard.com/entity-detail/features/fbdd36dd-e75e-4bdd-9960-fcddc604ca57"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GR-594" TargetMode="External"/><Relationship Id="rId2" Type="http://schemas.openxmlformats.org/officeDocument/2006/relationships/hyperlink" Target="https://egnyte.productboard.com/entity-detail/features/b5fe6dee-f251-4879-9024-7de8cf21e276"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gnyte.productboard.com/entity-detail/features/6c9574c1-1dae-42d2-9a72-210454d6c425" TargetMode="External"/><Relationship Id="rId2" Type="http://schemas.openxmlformats.org/officeDocument/2006/relationships/hyperlink" Target="https://egnyte.atlassian.net/wiki/spaces/DEL/pages/1425834012/Ransomware+Unification+-+Replace+Ransomware+signature+source+with+reputable+threat+intel+source" TargetMode="External"/><Relationship Id="rId1" Type="http://schemas.openxmlformats.org/officeDocument/2006/relationships/slideLayout" Target="../slideLayouts/slideLayout1.xm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egnyte.productboard.com/entity-detail/features/79a3cbdb-ceab-49ad-8610-6c5142eaa448" TargetMode="External"/><Relationship Id="rId2" Type="http://schemas.openxmlformats.org/officeDocument/2006/relationships/hyperlink" Target="https://egnyte.egnyte.com/dl/CFwIo6sFGk" TargetMode="External"/><Relationship Id="rId1" Type="http://schemas.openxmlformats.org/officeDocument/2006/relationships/slideLayout" Target="../slideLayouts/slideLayout1.xml"/><Relationship Id="rId4" Type="http://schemas.openxmlformats.org/officeDocument/2006/relationships/hyperlink" Target="https://jira.egnyte-it.com/browse/APPS-13504"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egnyte.productboard.com/entity-detail/features/37ec2510-b123-48f5-872f-7f0731b7a364"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jira.egnyte-it.com/browse/DEL-38410" TargetMode="External"/><Relationship Id="rId2" Type="http://schemas.openxmlformats.org/officeDocument/2006/relationships/hyperlink" Target="https://egnyte.productboard.com/entity-detail/features/ad809601-f3fe-42a7-9499-437f105e67e4"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jira.egnyte-it.com/browse/DEL-44557" TargetMode="External"/><Relationship Id="rId2" Type="http://schemas.openxmlformats.org/officeDocument/2006/relationships/hyperlink" Target="https://egnyte.productboard.com/entity-detail/features/7ded889f-35a0-4804-841d-8f1cabb52ae2"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jira.egnyte-it.com/browse/DEL-43515" TargetMode="External"/><Relationship Id="rId2" Type="http://schemas.openxmlformats.org/officeDocument/2006/relationships/hyperlink" Target="https://egnyte.productboard.com/entity-detail/features/4fccab0b-01ff-4f1d-9de0-731ac222a14c"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e5964972-e2ba-4bce-a202-320cd464d5ee"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jira.egnyte-it.com/browse/APPS-13646" TargetMode="External"/><Relationship Id="rId2" Type="http://schemas.openxmlformats.org/officeDocument/2006/relationships/hyperlink" Target="https://egnyte.productboard.com/entity-detail/features/187a47cd-ecd4-46f1-b4e8-a8a1c5a587f3"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APPS-13663" TargetMode="External"/><Relationship Id="rId2" Type="http://schemas.openxmlformats.org/officeDocument/2006/relationships/hyperlink" Target="https://egnyte.productboard.com/entity-detail/features/e9df0649-422b-47fa-825e-2218213b822b"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egnyte.productboard.com/entity-detail/features/26b7dbf2-af63-4cbe-a536-940f449c70fe" TargetMode="External"/><Relationship Id="rId2" Type="http://schemas.openxmlformats.org/officeDocument/2006/relationships/hyperlink" Target="https://egnyte.atlassian.net/wiki/spaces/PINT/pages/1429864598/AI-Powered+Tools+for+Generating+API+Documentation"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DEL-42147" TargetMode="External"/><Relationship Id="rId2" Type="http://schemas.openxmlformats.org/officeDocument/2006/relationships/hyperlink" Target="https://egnyte.productboard.com/entity-detail/features/94fec0f0-3f65-49b5-8957-9baa259d190f"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gnyte.productboard.com/feature-board/planning/features/b0ac6888-39c9-4eb6-b9d3-2bb9d73d98fc"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jira.egnyte-it.com/browse/APPS-13575" TargetMode="External"/><Relationship Id="rId2" Type="http://schemas.openxmlformats.org/officeDocument/2006/relationships/hyperlink" Target="https://egnyte.productboard.com/entity-detail/features/207d51d2-7a31-4b41-a697-3d441ef53317"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IA/pages/1096810539/Pax8+Distribution+model+requirements"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jira.egnyte-it.com/browse/APPS-13482" TargetMode="External"/><Relationship Id="rId2" Type="http://schemas.openxmlformats.org/officeDocument/2006/relationships/hyperlink" Target="https://egnyte.productboard.com/entity-detail/features/0b600f6b-a4d5-4fa1-85e2-83dd95b98b2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IA/pages/1029636139/Service+account+for+partners+requirement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Spillover%20from%20Q1" TargetMode="External"/><Relationship Id="rId2" Type="http://schemas.openxmlformats.org/officeDocument/2006/relationships/hyperlink" Target="https://egnyte.productboard.com/entity-detail/features/025d2113-d0f3-4319-bf81-0510257c3fcc"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https://egnyte.productboard.com/entity-detail/features/e8cbca88-b505-4564-bab7-73b2bcfb1fb4"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egnyte.atlassian.net/wiki/spaces/IA/pages/1223262209/Services+Add-Ons+Eligible+for+Trials" TargetMode="External"/><Relationship Id="rId2" Type="http://schemas.openxmlformats.org/officeDocument/2006/relationships/hyperlink" Target="https://egnyte.egnyte.com/dl/QOkxJeRFY1" TargetMode="External"/><Relationship Id="rId1" Type="http://schemas.openxmlformats.org/officeDocument/2006/relationships/slideLayout" Target="../slideLayouts/slideLayout1.xml"/><Relationship Id="rId5" Type="http://schemas.openxmlformats.org/officeDocument/2006/relationships/hyperlink" Target="https://jira.egnyte-it.com/browse/GR-537" TargetMode="External"/><Relationship Id="rId4" Type="http://schemas.openxmlformats.org/officeDocument/2006/relationships/hyperlink" Target="https://egnyte.productboard.com/entity-detail/features/20ee3776-331c-4a9b-90c5-39b04b38eb82"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egnyte.productboard.com/entity-detail/features/39b57f6e-010b-40f1-9889-1fdaddb11df2"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hyperlink" Target="https://egnyte.productboard.com/entity-detail/features/87c4941a-0d16-4f31-adfc-f30b6fcb399c" TargetMode="External"/><Relationship Id="rId3" Type="http://schemas.openxmlformats.org/officeDocument/2006/relationships/hyperlink" Target="https://jira.egnyte-it.com/browse/GR-560" TargetMode="External"/><Relationship Id="rId7" Type="http://schemas.openxmlformats.org/officeDocument/2006/relationships/hyperlink" Target="https://jira.egnyte-it.com/browse/PENDO-618" TargetMode="External"/><Relationship Id="rId2" Type="http://schemas.openxmlformats.org/officeDocument/2006/relationships/hyperlink" Target="https://jira.egnyte-it.com/browse/GR-563" TargetMode="External"/><Relationship Id="rId1" Type="http://schemas.openxmlformats.org/officeDocument/2006/relationships/slideLayout" Target="../slideLayouts/slideLayout1.xml"/><Relationship Id="rId6" Type="http://schemas.openxmlformats.org/officeDocument/2006/relationships/hyperlink" Target="https://jira.egnyte-it.com/browse/PENDO-617" TargetMode="External"/><Relationship Id="rId5" Type="http://schemas.openxmlformats.org/officeDocument/2006/relationships/hyperlink" Target="https://jira.egnyte-it.com/browse/PENDO-592" TargetMode="External"/><Relationship Id="rId4" Type="http://schemas.openxmlformats.org/officeDocument/2006/relationships/hyperlink" Target="https://jira.egnyte-it.com/browse/PENDO-603" TargetMode="External"/><Relationship Id="rId9" Type="http://schemas.openxmlformats.org/officeDocument/2006/relationships/hyperlink" Target="https://jira.egnyte-it.com/browse/GR-58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jira.egnyte-it.com/browse/CFS-66426" TargetMode="External"/><Relationship Id="rId2" Type="http://schemas.openxmlformats.org/officeDocument/2006/relationships/hyperlink" Target="https://egnyte.productboard.com/entity-detail/features/98780d3a-51e1-4b3e-a26f-4d58839be35d"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jira.egnyte-it.com/browse/APPS-13455" TargetMode="External"/><Relationship Id="rId2" Type="http://schemas.openxmlformats.org/officeDocument/2006/relationships/hyperlink" Target="https://egnyte.productboard.com/entity-detail/features/5679d974-65de-4dc9-9b27-b535d9294978"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jira.egnyte-it.com/browse/APPS-13022" TargetMode="External"/><Relationship Id="rId2" Type="http://schemas.openxmlformats.org/officeDocument/2006/relationships/hyperlink" Target="https://egnyte.productboard.com/entity-detail/features/0981f3e4-203b-44e0-a4d6-76ff6f6a9c99"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jira.egnyte-it.com/browse/APPS-13645" TargetMode="External"/><Relationship Id="rId2" Type="http://schemas.openxmlformats.org/officeDocument/2006/relationships/hyperlink" Target="https://egnyte.productboard.com/entity-detail/features/6931f58c-fde4-45b4-bc17-15deb66bdad1"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jira.egnyte-it.com/browse/CFS-63574" TargetMode="External"/><Relationship Id="rId2" Type="http://schemas.openxmlformats.org/officeDocument/2006/relationships/hyperlink" Target="https://egnyte.productboard.com/entity-detail/features/eb17087f-1bd1-4182-beef-6d9deba927c6"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CFS-52807"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AEC/pages/258376949/Project+Center"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No%20requirements" TargetMode="External"/><Relationship Id="rId2" Type="http://schemas.openxmlformats.org/officeDocument/2006/relationships/hyperlink" Target="https://egnyte.productboard.com/entity-detail/features/6a6a7064-5bae-4d50-bab3-e5bcef920fbd"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hyperlink" Target="https://egnyte.productboard.com/entity-detail/features/5ecaaa4c-fa15-4cc4-8b5f-c9babe3e4fc3"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jira.egnyte-it.com/browse/SRV-2516" TargetMode="External"/><Relationship Id="rId2" Type="http://schemas.openxmlformats.org/officeDocument/2006/relationships/hyperlink" Target="https://egnyte.productboard.com/entity-detail/features/19d12767-37d1-4d7f-8fc9-5c2320bbb472" TargetMode="Externa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egnyte.atlassian.net/wiki/spaces/AEC/pages/888373464/ODA+Preview+Additional+UI+Capabilities+-+User+Stories"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jira.egnyte-it.com/browse/CFS-63233" TargetMode="External"/><Relationship Id="rId2" Type="http://schemas.openxmlformats.org/officeDocument/2006/relationships/hyperlink" Target="https://egnyte.productboard.com/entity-detail/features/910bc93b-cce8-4bae-8b24-2983b54c1f64"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32191059/Team+Management+enhancem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gnyte.productboard.com/entity-detail/features/68adf8f5-e7ba-4cad-af96-a3dca57726dd" TargetMode="External"/><Relationship Id="rId2" Type="http://schemas.openxmlformats.org/officeDocument/2006/relationships/hyperlink" Target="https://jira.egnyte-it.com/browse/PINT-13022"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jira.egnyte-it.com/browse/DEL-43511" TargetMode="External"/><Relationship Id="rId2" Type="http://schemas.openxmlformats.org/officeDocument/2006/relationships/hyperlink" Target="https://egnyte.productboard.com/entity-detail/features/04cea1e2-736b-43d3-85a1-cd17ba58f927"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egnyte.atlassian.net/wiki/spaces/EDrive/pages/1221197835/Egnyte+Actions+-+Windows+11+Support"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spaces/EDrive/pages/661423025/Application+UI+-+requirements+WiP"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gnyte.productboard.com/entity-detail/features/11570be1-32b4-4684-8da0-4dd01b134595" TargetMode="External"/><Relationship Id="rId2" Type="http://schemas.openxmlformats.org/officeDocument/2006/relationships/hyperlink" Target="https://jira.egnyte-it.com/browse/PINT-13023"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figma.com/file/x8gotwY1pLOoZERmnOiKI0/CS-~~-Role-based-Link-Sharing-Controls-~~-Q2-2023?node-id=1-5217&amp;t=R6pDhEjG65kCZK9r-0#396444732" TargetMode="External"/><Relationship Id="rId2" Type="http://schemas.openxmlformats.org/officeDocument/2006/relationships/hyperlink" Target="https://www.figma.com/file/Xyhi03eWgv6tnwzq4RwcQA/CS-~~-Role-based-Link-Sharing-Controls~~(UX-1899)?node-id=2%3A5079&amp;t=wNGi4ZnNg81Ymlcp-0" TargetMode="External"/><Relationship Id="rId1" Type="http://schemas.openxmlformats.org/officeDocument/2006/relationships/slideLayout" Target="../slideLayouts/slideLayout1.xml"/><Relationship Id="rId5" Type="http://schemas.openxmlformats.org/officeDocument/2006/relationships/hyperlink" Target="https://jira.egnyte-it.com/browse/DEL-31667" TargetMode="External"/><Relationship Id="rId4" Type="http://schemas.openxmlformats.org/officeDocument/2006/relationships/hyperlink" Target="https://egnyte.productboard.com/entity-detail/features/eb0dd056-930f-41ce-94f6-bdd64bc380e6"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33796679/Provide+ability+to+pause+archival+deletion+policie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gnyte.atlassian.net/wiki/spaces/CFS/pages/984940567/Multi+document+envelope"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jira.egnyte-it.com/browse/CFS-64734" TargetMode="External"/><Relationship Id="rId2" Type="http://schemas.openxmlformats.org/officeDocument/2006/relationships/hyperlink" Target="https://egnyte.productboard.com/entity-detail/features/9a51ac4b-ad65-4cdf-b221-5ca24c4634cf" TargetMode="External"/><Relationship Id="rId1" Type="http://schemas.openxmlformats.org/officeDocument/2006/relationships/slideLayout" Target="../slideLayouts/slideLayout1.xml"/><Relationship Id="rId4" Type="http://schemas.openxmlformats.org/officeDocument/2006/relationships/hyperlink" Target="See%20description"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jira.egnyte-it.com/browse/CFS-67854" TargetMode="External"/><Relationship Id="rId2" Type="http://schemas.openxmlformats.org/officeDocument/2006/relationships/hyperlink" Target="https://egnyte.productboard.com/entity-detail/features/ae2e044f-1c1f-42d6-abfc-b150a3c506e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jira.egnyte-it.com/browse/DEL-44656" TargetMode="External"/><Relationship Id="rId2" Type="http://schemas.openxmlformats.org/officeDocument/2006/relationships/hyperlink" Target="https://egnyte.productboard.com/entity-detail/features/2b696a9a-1788-4d4b-b383-c0b4aa87118a"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Unusual Access - Reduce false positives associated with Windows system activity</a:t>
            </a:r>
          </a:p>
        </p:txBody>
      </p:sp>
      <p:sp>
        <p:nvSpPr>
          <p:cNvPr id="3" name="Content Placeholder 2"/>
          <p:cNvSpPr>
            <a:spLocks noGrp="1"/>
          </p:cNvSpPr>
          <p:nvPr>
            <p:ph sz="half" idx="1"/>
          </p:nvPr>
        </p:nvSpPr>
        <p:spPr>
          <a:xfrm>
            <a:off x="638177" y="819487"/>
            <a:ext cx="3886200" cy="3504526"/>
          </a:xfrm>
        </p:spPr>
        <p:txBody>
          <a:bodyPr/>
          <a:lstStyle/>
          <a:p>
            <a:pPr>
              <a:spcAft>
                <a:spcPts val="600"/>
              </a:spcAft>
            </a:pPr>
            <a:r>
              <a:rPr sz="1100" b="0" u="none" dirty="0">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dirty="0">
                <a:latin typeface="Avenir"/>
              </a:rPr>
              <a:t>Requirements:</a:t>
            </a:r>
          </a:p>
          <a:p>
            <a:pPr>
              <a:spcAft>
                <a:spcPts val="400"/>
              </a:spcAft>
            </a:pPr>
            <a:r>
              <a:rPr dirty="0"/>
              <a:t>• Analyze file actions for Windows Explorer to help separate system actions (e.g. search indexing) from actual user access/download actions</a:t>
            </a:r>
          </a:p>
          <a:p>
            <a:pPr>
              <a:spcAft>
                <a:spcPts val="400"/>
              </a:spcAft>
            </a:pPr>
            <a:r>
              <a:rPr dirty="0"/>
              <a:t>• Can the amount of time accessed be used?</a:t>
            </a:r>
          </a:p>
          <a:p>
            <a:pPr>
              <a:spcAft>
                <a:spcPts val="400"/>
              </a:spcAft>
            </a:pPr>
            <a:r>
              <a:rPr dirty="0"/>
              <a:t>• Provide the ability to filter out the system events an only capture user generated events</a:t>
            </a:r>
          </a:p>
          <a:p>
            <a:pPr>
              <a:spcAft>
                <a:spcPts val="400"/>
              </a:spcAft>
            </a:pPr>
            <a:r>
              <a:rPr dirty="0"/>
              <a:t>• Only user generated events should be used for Unusual Access detections</a:t>
            </a:r>
          </a:p>
          <a:p>
            <a:pPr>
              <a:spcAft>
                <a:spcPts val="600"/>
              </a:spcAft>
            </a:pPr>
            <a:r>
              <a:rPr sz="1100" b="1" u="none" dirty="0">
                <a:latin typeface="Avenir"/>
              </a:rPr>
              <a:t>No UX Design Required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DEL-31632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DEL-42493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0" u="none" dirty="0">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dirty="0">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dirty="0">
                <a:latin typeface="Avenir"/>
              </a:rPr>
              <a:t>This feature would result in the following capabilities:</a:t>
            </a:r>
          </a:p>
          <a:p>
            <a:pPr>
              <a:spcAft>
                <a:spcPts val="600"/>
              </a:spcAft>
            </a:pPr>
            <a:r>
              <a:rPr sz="1100" b="0" u="none" dirty="0">
                <a:latin typeface="Avenir"/>
              </a:rPr>
              <a:t>1. Configuration to enable Folder Full access to Folder Editors for folder editor-created folders</a:t>
            </a:r>
          </a:p>
          <a:p>
            <a:pPr>
              <a:spcAft>
                <a:spcPts val="600"/>
              </a:spcAft>
            </a:pPr>
            <a:r>
              <a:rPr sz="1100" b="0" u="none" dirty="0">
                <a:latin typeface="Avenir"/>
              </a:rPr>
              <a:t>In Settings, Configuration - User Types &amp; Roles - under Power User - the following configuration should be enabled  -</a:t>
            </a:r>
          </a:p>
          <a:p>
            <a:pPr>
              <a:spcAft>
                <a:spcPts val="600"/>
              </a:spcAft>
            </a:pPr>
            <a:r>
              <a:rPr sz="1100" b="0" u="none" dirty="0">
                <a:latin typeface="Avenir"/>
              </a:rPr>
              <a:t>Configuration (</a:t>
            </a:r>
            <a:r>
              <a:rPr sz="1100" b="1" u="none" dirty="0">
                <a:latin typeface="Avenir"/>
              </a:rPr>
              <a:t>bolded </a:t>
            </a:r>
            <a:r>
              <a:rPr sz="1100" b="1" u="none" dirty="0" err="1">
                <a:latin typeface="Avenir"/>
              </a:rPr>
              <a:t>values</a:t>
            </a:r>
            <a:r>
              <a:rPr sz="1100" b="0" u="none" dirty="0" err="1">
                <a:latin typeface="Avenir"/>
              </a:rPr>
              <a:t>are</a:t>
            </a:r>
            <a:r>
              <a:rPr sz="1100" b="1" u="none" dirty="0" err="1">
                <a:latin typeface="Avenir"/>
              </a:rPr>
              <a:t>default</a:t>
            </a:r>
            <a:r>
              <a:rPr sz="1100" b="0" u="none" dirty="0">
                <a:latin typeface="Avenir"/>
              </a:rPr>
              <a:t>):</a:t>
            </a:r>
          </a:p>
          <a:p>
            <a:pPr>
              <a:spcAft>
                <a:spcPts val="600"/>
              </a:spcAft>
            </a:pPr>
            <a:r>
              <a:rPr sz="1100" b="0" u="none" dirty="0">
                <a:latin typeface="Avenir"/>
              </a:rPr>
              <a:t>Option A: </a:t>
            </a:r>
            <a:r>
              <a:rPr sz="1100" b="0" u="none" dirty="0" err="1">
                <a:latin typeface="Avenir"/>
              </a:rPr>
              <a:t>Delegated</a:t>
            </a:r>
            <a:r>
              <a:rPr sz="1100" b="1" u="none" dirty="0" err="1">
                <a:latin typeface="Avenir"/>
              </a:rPr>
              <a:t>Folder</a:t>
            </a:r>
            <a:r>
              <a:rPr sz="1100" b="1" u="none" dirty="0">
                <a:latin typeface="Avenir"/>
              </a:rPr>
              <a:t> Full </a:t>
            </a:r>
            <a:r>
              <a:rPr sz="1100" b="1" u="none" dirty="0" err="1">
                <a:latin typeface="Avenir"/>
              </a:rPr>
              <a:t>role</a:t>
            </a:r>
            <a:r>
              <a:rPr sz="1100" b="0" u="none" dirty="0" err="1">
                <a:latin typeface="Avenir"/>
              </a:rPr>
              <a:t>when</a:t>
            </a:r>
            <a:r>
              <a:rPr sz="1100" b="0" u="none" dirty="0">
                <a:latin typeface="Avenir"/>
              </a:rPr>
              <a:t> creating a new folder  – Enabled</a:t>
            </a:r>
            <a:r>
              <a:rPr sz="1100" b="1" u="none" dirty="0">
                <a:latin typeface="Avenir"/>
              </a:rPr>
              <a:t>(</a:t>
            </a:r>
            <a:r>
              <a:rPr sz="1100" b="1" u="none" dirty="0" err="1">
                <a:latin typeface="Avenir"/>
              </a:rPr>
              <a:t>True,</a:t>
            </a:r>
            <a:r>
              <a:rPr sz="1100" b="0" u="none" dirty="0" err="1">
                <a:latin typeface="Avenir"/>
              </a:rPr>
              <a:t>False</a:t>
            </a:r>
            <a:r>
              <a:rPr sz="1100" b="0" u="none" dirty="0">
                <a:latin typeface="Avenir"/>
              </a:rPr>
              <a:t>**)**</a:t>
            </a:r>
          </a:p>
          <a:p>
            <a:pPr>
              <a:spcAft>
                <a:spcPts val="600"/>
              </a:spcAft>
            </a:pPr>
            <a:r>
              <a:rPr sz="1100" b="0" u="none" dirty="0">
                <a:latin typeface="Avenir"/>
              </a:rPr>
              <a:t>Option B: Delegated role when creating a new folder – Picklist: (</a:t>
            </a:r>
            <a:r>
              <a:rPr sz="1100" b="1" u="none" dirty="0">
                <a:latin typeface="Avenir"/>
              </a:rPr>
              <a:t>Folder Full</a:t>
            </a:r>
            <a:r>
              <a:rPr sz="1100" b="0" u="none" dirty="0">
                <a:latin typeface="Avenir"/>
              </a:rPr>
              <a:t>, Folder Owner, None)</a:t>
            </a:r>
          </a:p>
          <a:p>
            <a:pPr>
              <a:spcAft>
                <a:spcPts val="600"/>
              </a:spcAft>
            </a:pPr>
            <a:r>
              <a:rPr sz="1100" b="0" u="none" dirty="0">
                <a:latin typeface="Avenir"/>
              </a:rPr>
              <a:t>2. When the Value is True or Folder Full (depending on Option A or B) for this feature in Settings/Configuration/User </a:t>
            </a:r>
            <a:r>
              <a:rPr sz="1100" b="0" u="none" dirty="0" err="1">
                <a:latin typeface="Avenir"/>
              </a:rPr>
              <a:t>Types&amp;Roles</a:t>
            </a:r>
            <a:r>
              <a:rPr sz="1100" b="0" u="none" dirty="0">
                <a:latin typeface="Avenir"/>
              </a:rPr>
              <a:t>/Power User - then any new folder created by a Folder Editor will result in the permission promotion/escalation of the newly created folder for the folder editor who created the folder to Folder Full.</a:t>
            </a:r>
          </a:p>
          <a:p>
            <a:pPr>
              <a:spcAft>
                <a:spcPts val="600"/>
              </a:spcAft>
            </a:pPr>
            <a:r>
              <a:rPr sz="1100" b="0" u="none" dirty="0">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sz="half" idx="1"/>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DEL-41756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13430"/>
            <a:ext cx="3873500" cy="2121278"/>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for UI Refresh Alongside the Introduction of the New Generation of PlansChanges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DEL-44118</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[Copilot] Improve Prompt (Wand Icon) on Chat Input UI [Copilot, ASK, and KB]</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dirty="0">
                <a:latin typeface="Avenir"/>
              </a:rPr>
              <a:t>User Story</a:t>
            </a:r>
          </a:p>
          <a:p>
            <a:pPr>
              <a:spcAft>
                <a:spcPts val="600"/>
              </a:spcAft>
            </a:pPr>
            <a:r>
              <a:rPr sz="1100" b="1" u="none" dirty="0">
                <a:latin typeface="Avenir"/>
              </a:rPr>
              <a:t>As a user</a:t>
            </a:r>
            <a:r>
              <a:rPr sz="1100" b="0" u="none" dirty="0">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dirty="0">
                <a:latin typeface="Avenir"/>
              </a:rPr>
              <a:t>Feature Description</a:t>
            </a:r>
          </a:p>
          <a:p>
            <a:pPr>
              <a:spcAft>
                <a:spcPts val="600"/>
              </a:spcAft>
            </a:pPr>
            <a:r>
              <a:rPr sz="1100" b="0" u="none" dirty="0">
                <a:latin typeface="Avenir"/>
              </a:rPr>
              <a:t>We propose introducing </a:t>
            </a:r>
            <a:r>
              <a:rPr sz="1100" b="0" u="none" dirty="0" err="1">
                <a:latin typeface="Avenir"/>
              </a:rPr>
              <a:t>a</a:t>
            </a:r>
            <a:r>
              <a:rPr sz="1100" b="1" u="none" dirty="0" err="1">
                <a:latin typeface="Avenir"/>
              </a:rPr>
              <a:t>“Refine</a:t>
            </a:r>
            <a:r>
              <a:rPr sz="1100" b="1" u="none" dirty="0">
                <a:latin typeface="Avenir"/>
              </a:rPr>
              <a:t> </a:t>
            </a:r>
            <a:r>
              <a:rPr sz="1100" b="1" u="none" dirty="0" err="1">
                <a:latin typeface="Avenir"/>
              </a:rPr>
              <a:t>Prompt”</a:t>
            </a:r>
            <a:r>
              <a:rPr sz="1100" b="0" u="none" dirty="0" err="1">
                <a:latin typeface="Avenir"/>
              </a:rPr>
              <a:t>feature</a:t>
            </a:r>
            <a:r>
              <a:rPr sz="1100" b="0" u="none" dirty="0">
                <a:latin typeface="Avenir"/>
              </a:rPr>
              <a:t>, represented by </a:t>
            </a:r>
            <a:r>
              <a:rPr sz="1100" b="0" u="none" dirty="0" err="1">
                <a:latin typeface="Avenir"/>
              </a:rPr>
              <a:t>a</a:t>
            </a:r>
            <a:r>
              <a:rPr sz="1100" b="1" u="none" dirty="0" err="1">
                <a:latin typeface="Avenir"/>
              </a:rPr>
              <a:t>magic</a:t>
            </a:r>
            <a:r>
              <a:rPr sz="1100" b="1" u="none" dirty="0">
                <a:latin typeface="Avenir"/>
              </a:rPr>
              <a:t> wand </a:t>
            </a:r>
            <a:r>
              <a:rPr sz="1100" b="1" u="none" dirty="0" err="1">
                <a:latin typeface="Avenir"/>
              </a:rPr>
              <a:t>icon</a:t>
            </a:r>
            <a:r>
              <a:rPr sz="1100" b="0" u="none" dirty="0" err="1">
                <a:latin typeface="Avenir"/>
              </a:rPr>
              <a:t>placed</a:t>
            </a:r>
            <a:r>
              <a:rPr sz="1100" b="0" u="none" dirty="0">
                <a:latin typeface="Avenir"/>
              </a:rPr>
              <a:t> beside the user input field across Copilot, ASK, and Knowledge Base interfaces.</a:t>
            </a:r>
          </a:p>
          <a:p>
            <a:pPr>
              <a:spcAft>
                <a:spcPts val="400"/>
              </a:spcAft>
            </a:pPr>
            <a:r>
              <a:rPr dirty="0"/>
              <a:t>• When clicked, the feature sends the user’s input to a backend LLM service, which rewrites the prompt to make it more explicit, structured, and contextually rich.</a:t>
            </a:r>
          </a:p>
          <a:p>
            <a:pPr>
              <a:spcAft>
                <a:spcPts val="400"/>
              </a:spcAft>
            </a:pPr>
            <a:r>
              <a:rPr dirty="0"/>
              <a:t>• The rewritten prompt helps improve model understanding and response accuracy.</a:t>
            </a:r>
          </a:p>
          <a:p>
            <a:pPr>
              <a:spcAft>
                <a:spcPts val="400"/>
              </a:spcAft>
            </a:pPr>
            <a:r>
              <a:rPr dirty="0"/>
              <a:t>• This functionality already exists in our “Create Prompt” workflow; the aim is to extend or repurpose that flow into high-usage chat surfaces with minimal lift.</a:t>
            </a:r>
          </a:p>
          <a:p>
            <a:pPr>
              <a:spcAft>
                <a:spcPts val="600"/>
              </a:spcAft>
            </a:pPr>
            <a:r>
              <a:rPr sz="1100" b="1" u="none" dirty="0">
                <a:latin typeface="Avenir"/>
              </a:rPr>
              <a:t>Value</a:t>
            </a:r>
          </a:p>
          <a:p>
            <a:pPr>
              <a:spcAft>
                <a:spcPts val="600"/>
              </a:spcAft>
            </a:pPr>
            <a:r>
              <a:rPr sz="1100" b="0" u="none" dirty="0">
                <a:latin typeface="Avenir"/>
              </a:rPr>
              <a:t>•	Increases prompt clarity and quality, especially for new or non-technical users</a:t>
            </a:r>
          </a:p>
          <a:p>
            <a:pPr>
              <a:spcAft>
                <a:spcPts val="600"/>
              </a:spcAft>
            </a:pPr>
            <a:r>
              <a:rPr sz="1100" b="0" u="none" dirty="0">
                <a:latin typeface="Avenir"/>
              </a:rPr>
              <a:t>•	Reduces trial-and-error for the end user</a:t>
            </a:r>
          </a:p>
          <a:p>
            <a:pPr>
              <a:spcAft>
                <a:spcPts val="600"/>
              </a:spcAft>
            </a:pPr>
            <a:r>
              <a:rPr sz="1100" b="0" u="none" dirty="0">
                <a:latin typeface="Avenir"/>
              </a:rPr>
              <a:t>•	Helps Sales and CS teams showcase the platform more effectively</a:t>
            </a:r>
          </a:p>
          <a:p>
            <a:pPr>
              <a:spcAft>
                <a:spcPts val="600"/>
              </a:spcAft>
            </a:pPr>
            <a:r>
              <a:rPr sz="1100" b="0" u="none" dirty="0">
                <a:latin typeface="Avenir"/>
              </a:rPr>
              <a:t>•	Lays the groundwork for future automated prompt rewriting.</a:t>
            </a:r>
          </a:p>
          <a:p>
            <a:pPr>
              <a:spcAft>
                <a:spcPts val="600"/>
              </a:spcAft>
            </a:pPr>
            <a:r>
              <a:rPr sz="1100" b="0" u="none" dirty="0">
                <a:latin typeface="Avenir"/>
              </a:rPr>
              <a:t>UX designs -</a:t>
            </a:r>
          </a:p>
          <a:p>
            <a:pPr>
              <a:spcAft>
                <a:spcPts val="600"/>
              </a:spcAft>
            </a:pPr>
            <a:r>
              <a:rPr sz="1100" b="0" u="sng" dirty="0">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Prompt workflow step</a:t>
            </a:r>
          </a:p>
        </p:txBody>
      </p:sp>
      <p:sp>
        <p:nvSpPr>
          <p:cNvPr id="3" name="Content Placeholder 2"/>
          <p:cNvSpPr>
            <a:spLocks noGrp="1"/>
          </p:cNvSpPr>
          <p:nvPr>
            <p:ph sz="half" idx="1"/>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[Agent] Deep Research Agent (Bryce)</a:t>
            </a:r>
          </a:p>
        </p:txBody>
      </p:sp>
      <p:sp>
        <p:nvSpPr>
          <p:cNvPr id="3" name="Content Placeholder 2"/>
          <p:cNvSpPr>
            <a:spLocks noGrp="1"/>
          </p:cNvSpPr>
          <p:nvPr>
            <p:ph sz="half" idx="1"/>
          </p:nvPr>
        </p:nvSpPr>
        <p:spPr/>
        <p:txBody>
          <a:bodyPr/>
          <a:lstStyle/>
          <a:p>
            <a:pPr>
              <a:spcAft>
                <a:spcPts val="600"/>
              </a:spcAft>
              <a:buNone/>
            </a:pPr>
            <a:r>
              <a:rPr lang="en-US" sz="1050" b="1" i="0" u="none" strike="noStrike" dirty="0">
                <a:effectLst/>
              </a:rPr>
              <a:t>Problem Statement</a:t>
            </a:r>
          </a:p>
          <a:p>
            <a:pPr>
              <a:spcAft>
                <a:spcPts val="600"/>
              </a:spcAft>
              <a:buNone/>
            </a:pPr>
            <a:r>
              <a:rPr lang="en-US" sz="1050" b="0" i="0" u="none" strike="noStrike" dirty="0">
                <a:effectLst/>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endParaRPr lang="en-US" sz="1050" dirty="0"/>
          </a:p>
          <a:p>
            <a:pPr>
              <a:spcAft>
                <a:spcPts val="600"/>
              </a:spcAft>
              <a:buNone/>
            </a:pPr>
            <a:r>
              <a:rPr lang="en-US" sz="1050" b="1" i="0" u="none" strike="noStrike" dirty="0">
                <a:effectLst/>
              </a:rPr>
              <a:t>User Story</a:t>
            </a:r>
            <a:endParaRPr lang="en-US" sz="1050" dirty="0"/>
          </a:p>
          <a:p>
            <a:pPr>
              <a:spcAft>
                <a:spcPts val="600"/>
              </a:spcAft>
              <a:buNone/>
            </a:pPr>
            <a:r>
              <a:rPr lang="en-US" sz="1050" b="0" i="0" u="none" strike="noStrike" dirty="0">
                <a:effectLst/>
              </a:rPr>
              <a:t>As a business analyst, I want a Deep Research Agent that can quickly identify similar proposals and investments by analyzing historical data, so that I can accelerate the research process and make more informed decisions based on past trends.</a:t>
            </a:r>
            <a:endParaRPr lang="en-US" sz="1050" dirty="0"/>
          </a:p>
          <a:p>
            <a:pPr>
              <a:spcAft>
                <a:spcPts val="600"/>
              </a:spcAft>
              <a:buNone/>
            </a:pPr>
            <a:r>
              <a:rPr lang="en-US" sz="1050" b="1" i="0" u="none" strike="noStrike" dirty="0">
                <a:effectLst/>
              </a:rPr>
              <a:t>Value Statement</a:t>
            </a:r>
            <a:endParaRPr lang="en-US" sz="1050" dirty="0"/>
          </a:p>
          <a:p>
            <a:pPr>
              <a:spcAft>
                <a:spcPts val="600"/>
              </a:spcAft>
            </a:pPr>
            <a:r>
              <a:rPr lang="en-US" sz="1050" b="1" i="0" u="none" strike="noStrike" dirty="0">
                <a:effectLst/>
              </a:rPr>
              <a:t>Time Savings</a:t>
            </a:r>
            <a:r>
              <a:rPr lang="en-US" sz="1050" b="0" i="0" u="none" strike="noStrike" dirty="0">
                <a:effectLst/>
              </a:rPr>
              <a:t>: Automates the labor-intensive process of sifting through historical data, drastically reducing the time spent on research from months to mere days or hours.</a:t>
            </a:r>
            <a:endParaRPr lang="en-US" sz="1050" dirty="0"/>
          </a:p>
          <a:p>
            <a:pPr>
              <a:spcAft>
                <a:spcPts val="600"/>
              </a:spcAft>
            </a:pPr>
            <a:r>
              <a:rPr lang="en-US" sz="1050" b="1" i="0" u="none" strike="noStrike" dirty="0">
                <a:effectLst/>
              </a:rPr>
              <a:t>Increased Productivity</a:t>
            </a:r>
            <a:r>
              <a:rPr lang="en-US" sz="1050" b="0" i="0" u="none" strike="noStrike" dirty="0">
                <a:effectLst/>
              </a:rPr>
              <a:t>: Allows employees to focus on higher-value tasks by automating repetitive research activities.</a:t>
            </a:r>
            <a:endParaRPr lang="en-US" sz="1050" dirty="0"/>
          </a:p>
          <a:p>
            <a:pPr>
              <a:spcAft>
                <a:spcPts val="600"/>
              </a:spcAft>
            </a:pPr>
            <a:r>
              <a:rPr lang="en-US" sz="1050" b="1" i="0" u="none" strike="noStrike" dirty="0">
                <a:effectLst/>
              </a:rPr>
              <a:t>Cost Efficiency</a:t>
            </a:r>
            <a:r>
              <a:rPr lang="en-US" sz="1050" b="0" i="0" u="none" strike="noStrike" dirty="0">
                <a:effectLst/>
              </a:rPr>
              <a:t>: Reduces the need for extensive manual labor, resulting in lower operational costs associated with research and analysis.</a:t>
            </a:r>
            <a:endParaRPr lang="en-US" sz="1050" dirty="0"/>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dirty="0">
                <a:latin typeface="Avenir"/>
                <a:hlinkClick r:id="rId4"/>
              </a:rPr>
              <a:t>Missing requirements</a:t>
            </a:r>
            <a:endParaRPr sz="1100" dirty="0">
              <a:latin typeface="Avenir"/>
            </a:endParaRP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CFS-67393</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dirty="0">
                <a:latin typeface="Avenir"/>
              </a:rPr>
              <a:t>User Story</a:t>
            </a:r>
          </a:p>
          <a:p>
            <a:pPr>
              <a:spcAft>
                <a:spcPts val="600"/>
              </a:spcAft>
            </a:pPr>
            <a:r>
              <a:rPr sz="1100" b="0" u="none" dirty="0">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dirty="0">
                <a:latin typeface="Avenir"/>
              </a:rPr>
              <a:t>Value Added</a:t>
            </a:r>
          </a:p>
          <a:p>
            <a:pPr>
              <a:spcAft>
                <a:spcPts val="400"/>
              </a:spcAft>
            </a:pPr>
            <a:r>
              <a:rPr dirty="0"/>
              <a:t>• Faster Onboarding: New users can quickly get started with minimal setup time, which reduces the learning curve and speeds up adoption.</a:t>
            </a:r>
          </a:p>
          <a:p>
            <a:pPr>
              <a:spcAft>
                <a:spcPts val="400"/>
              </a:spcAft>
            </a:pPr>
            <a:r>
              <a:rPr dirty="0"/>
              <a:t>• Ease of Use: Pre-configured templates simplify the initial experience, making it less intimidating for users who are not tech-savvy.</a:t>
            </a:r>
          </a:p>
          <a:p>
            <a:pPr>
              <a:spcAft>
                <a:spcPts val="400"/>
              </a:spcAft>
            </a:pPr>
            <a:r>
              <a:rPr dirty="0"/>
              <a:t>• Immediate ROI: Users can achieve immediate productivity gains from automation, showcasing the value of AI agents promptly.</a:t>
            </a:r>
          </a:p>
          <a:p>
            <a:pPr>
              <a:spcAft>
                <a:spcPts val="400"/>
              </a:spcAft>
            </a:pPr>
            <a:r>
              <a:rPr dirty="0"/>
              <a:t>• Flexibility: While templates provide a good starting point, they can be customized later as users become more comfortable with the platform.</a:t>
            </a:r>
          </a:p>
          <a:p>
            <a:pPr>
              <a:spcAft>
                <a:spcPts val="400"/>
              </a:spcAft>
            </a:pPr>
            <a:r>
              <a:rPr dirty="0"/>
              <a:t>• Increased User Satisfaction: Easy access to ready-made solutions enhances user experience and satisfaction, encouraging continued use and exploration of more advanced functionalities.</a:t>
            </a:r>
          </a:p>
          <a:p>
            <a:pPr>
              <a:spcAft>
                <a:spcPts val="600"/>
              </a:spcAft>
            </a:pPr>
            <a:r>
              <a:rPr sz="1100" b="1" u="none" dirty="0">
                <a:latin typeface="Avenir"/>
              </a:rPr>
              <a:t>Agent Template examples:</a:t>
            </a:r>
          </a:p>
          <a:p>
            <a:pPr>
              <a:spcAft>
                <a:spcPts val="400"/>
              </a:spcAft>
            </a:pPr>
            <a:r>
              <a:rPr dirty="0"/>
              <a:t>• </a:t>
            </a:r>
            <a:r>
              <a:rPr sz="1100" b="0" u="sng" dirty="0">
                <a:latin typeface="Avenir"/>
                <a:hlinkClick r:id="rId2"/>
              </a:rPr>
              <a:t>Translation Agent:</a:t>
            </a:r>
          </a:p>
          <a:p>
            <a:pPr>
              <a:spcAft>
                <a:spcPts val="400"/>
              </a:spcAft>
            </a:pPr>
            <a:r>
              <a:rPr dirty="0"/>
              <a:t>• </a:t>
            </a:r>
            <a:r>
              <a:rPr sz="1100" b="0" u="sng" dirty="0">
                <a:latin typeface="Avenir"/>
                <a:hlinkClick r:id="rId3"/>
              </a:rPr>
              <a:t>Document Review Agent:</a:t>
            </a:r>
          </a:p>
          <a:p>
            <a:pPr>
              <a:spcAft>
                <a:spcPts val="400"/>
              </a:spcAft>
            </a:pPr>
            <a:r>
              <a:rPr dirty="0"/>
              <a:t>• </a:t>
            </a:r>
            <a:r>
              <a:rPr sz="1100" b="0" u="sng" dirty="0">
                <a:latin typeface="Avenir"/>
                <a:hlinkClick r:id="rId4"/>
              </a:rPr>
              <a:t>Job Description Creation Agent:</a:t>
            </a:r>
          </a:p>
          <a:p>
            <a:pPr>
              <a:spcAft>
                <a:spcPts val="400"/>
              </a:spcAft>
            </a:pPr>
            <a:r>
              <a:rPr dirty="0"/>
              <a:t>• </a:t>
            </a:r>
            <a:r>
              <a:rPr sz="1100" b="0" u="sng" dirty="0">
                <a:latin typeface="Avenir"/>
                <a:hlinkClick r:id="rId5"/>
              </a:rPr>
              <a:t>Web Search Agent:</a:t>
            </a:r>
          </a:p>
          <a:p>
            <a:pPr>
              <a:spcAft>
                <a:spcPts val="600"/>
              </a:spcAft>
            </a:pPr>
            <a:r>
              <a:rPr sz="1100" b="1" u="none" dirty="0">
                <a:latin typeface="Avenir"/>
              </a:rPr>
              <a:t>Requirements</a:t>
            </a:r>
          </a:p>
          <a:p>
            <a:pPr>
              <a:spcAft>
                <a:spcPts val="600"/>
              </a:spcAft>
            </a:pPr>
            <a:r>
              <a:rPr sz="1100" b="0" u="sng" dirty="0">
                <a:latin typeface="Avenir"/>
                <a:hlinkClick r:id="rId6"/>
              </a:rPr>
              <a:t>https://egnyte.atlassian.net/wiki/spaces/CFS/pages/1227161693/Agents+Introduction+in+Copilot+Hub</a:t>
            </a:r>
          </a:p>
          <a:p>
            <a:pPr>
              <a:spcAft>
                <a:spcPts val="600"/>
              </a:spcAft>
            </a:pPr>
            <a:r>
              <a:rPr sz="1100" b="0" u="none" dirty="0">
                <a:latin typeface="Avenir"/>
              </a:rPr>
              <a:t>Figma:</a:t>
            </a:r>
          </a:p>
          <a:p>
            <a:pPr>
              <a:spcAft>
                <a:spcPts val="600"/>
              </a:spcAft>
            </a:pPr>
            <a:r>
              <a:rPr sz="1100" b="0" u="sng" dirty="0">
                <a:latin typeface="Avenir"/>
                <a:hlinkClick r:id="rId7"/>
              </a:rPr>
              <a:t>https://www.figma.com/design/k96o3kXukaVrAUtsaPhN4H/Egnyte-Platform-Copilot---2025?node-id=24179-230269&amp;t=Rc2JPK6PsbVBlXNe-0</a:t>
            </a:r>
          </a:p>
          <a:p>
            <a:pPr>
              <a:spcAft>
                <a:spcPts val="600"/>
              </a:spcAft>
            </a:pPr>
            <a:r>
              <a:rPr sz="1100" b="0" u="none" dirty="0">
                <a:latin typeface="Avenir"/>
              </a:rPr>
              <a:t>Design:</a:t>
            </a:r>
          </a:p>
          <a:p>
            <a:pPr>
              <a:spcAft>
                <a:spcPts val="600"/>
              </a:spcAft>
            </a:pPr>
            <a:r>
              <a:rPr sz="1100" b="0" u="sng" dirty="0">
                <a:latin typeface="Avenir"/>
                <a:hlinkClick r:id="rId8"/>
              </a:rPr>
              <a:t>https://egnyte.atlassian.net/wiki/spaces/CFS/pages/1304788999/Agents+Integration</a:t>
            </a:r>
          </a:p>
          <a:p>
            <a:pPr>
              <a:spcAft>
                <a:spcPts val="600"/>
              </a:spcAft>
            </a:pPr>
            <a:r>
              <a:rPr sz="1100" b="0" u="none" dirty="0">
                <a:latin typeface="Avenir"/>
              </a:rPr>
              <a:t>Feature flags:</a:t>
            </a:r>
          </a:p>
          <a:p>
            <a:pPr>
              <a:spcAft>
                <a:spcPts val="600"/>
              </a:spcAft>
            </a:pPr>
            <a:r>
              <a:rPr sz="1100" b="0" u="none" dirty="0">
                <a:latin typeface="Avenir"/>
              </a:rPr>
              <a:t>*</a:t>
            </a:r>
            <a:r>
              <a:rPr sz="1100" b="0" u="none" dirty="0" err="1">
                <a:latin typeface="Avenir"/>
              </a:rPr>
              <a:t>server.SmartAppAgentsPowerUserAccessEnabled</a:t>
            </a:r>
            <a:r>
              <a:rPr sz="1100" b="0" u="none" dirty="0">
                <a:latin typeface="Avenir"/>
              </a:rPr>
              <a:t>*</a:t>
            </a:r>
          </a:p>
          <a:p>
            <a:pPr>
              <a:spcAft>
                <a:spcPts val="600"/>
              </a:spcAft>
            </a:pPr>
            <a:r>
              <a:rPr sz="1100" b="0" u="none" dirty="0">
                <a:latin typeface="Avenir"/>
              </a:rPr>
              <a:t>*</a:t>
            </a:r>
            <a:r>
              <a:rPr sz="1100" b="0" u="none" dirty="0" err="1">
                <a:latin typeface="Avenir"/>
              </a:rPr>
              <a:t>server.SmartAppAgentsEnabled</a:t>
            </a:r>
            <a:r>
              <a:rPr sz="1100" b="0" u="none" dirty="0">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9"/>
              </a:rPr>
              <a:t>View in Productboard</a:t>
            </a:r>
          </a:p>
        </p:txBody>
      </p:sp>
      <p:sp>
        <p:nvSpPr>
          <p:cNvPr id="6" name="Text Placeholder 5"/>
          <p:cNvSpPr>
            <a:spLocks noGrp="1"/>
          </p:cNvSpPr>
          <p:nvPr>
            <p:ph type="body" sz="quarter" idx="12"/>
          </p:nvPr>
        </p:nvSpPr>
        <p:spPr/>
        <p:txBody>
          <a:bodyPr/>
          <a:lstStyle/>
          <a:p>
            <a:r>
              <a:rPr sz="1100">
                <a:latin typeface="Avenir"/>
                <a:hlinkClick r:id="rId10"/>
              </a:rPr>
              <a:t>CFS-65268</a:t>
            </a:r>
          </a:p>
        </p:txBody>
      </p:sp>
      <p:sp>
        <p:nvSpPr>
          <p:cNvPr id="7" name="Text Placeholder 6"/>
          <p:cNvSpPr>
            <a:spLocks noGrp="1"/>
          </p:cNvSpPr>
          <p:nvPr>
            <p:ph type="body" sz="quarter" idx="13"/>
          </p:nvPr>
        </p:nvSpPr>
        <p:spPr/>
        <p:txBody>
          <a:bodyPr/>
          <a:lstStyle/>
          <a:p>
            <a:r>
              <a:rPr sz="1100">
                <a:latin typeface="Avenir"/>
                <a:hlinkClick r:id="rId11"/>
              </a:rPr>
              <a:t>Link to requirements</a:t>
            </a:r>
          </a:p>
        </p:txBody>
      </p:sp>
      <p:pic>
        <p:nvPicPr>
          <p:cNvPr id="8" name="Picture 7" descr="image.png"/>
          <p:cNvPicPr>
            <a:picLocks noChangeAspect="1"/>
          </p:cNvPicPr>
          <p:nvPr/>
        </p:nvPicPr>
        <p:blipFill>
          <a:blip r:embed="rId12"/>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sz="half" idx="1"/>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DLAB-5054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a:t>
            </a:r>
          </a:p>
          <a:p>
            <a:pPr>
              <a:spcAft>
                <a:spcPts val="600"/>
              </a:spcAft>
            </a:pPr>
            <a:r>
              <a:rPr sz="1100" b="0" u="none" dirty="0">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dirty="0">
                <a:latin typeface="Avenir"/>
              </a:rPr>
              <a:t>User Stories:</a:t>
            </a:r>
          </a:p>
          <a:p>
            <a:pPr>
              <a:spcAft>
                <a:spcPts val="400"/>
              </a:spcAft>
            </a:pPr>
            <a:r>
              <a:rPr dirty="0"/>
              <a:t>1. As a Project Manager / Estimator / VDC team member, I want to open the Smart Spec preview when selecting my specification files, so that I can quickly find the section I’m looking for</a:t>
            </a:r>
          </a:p>
          <a:p>
            <a:pPr>
              <a:spcAft>
                <a:spcPts val="400"/>
              </a:spcAft>
            </a:pPr>
            <a:r>
              <a:rPr dirty="0"/>
              <a:t>2. As a PM / Estimator / VDC, I want to ask a natural language query about my specification, so that I can quickly find the information I am looking for.</a:t>
            </a:r>
          </a:p>
          <a:p>
            <a:pPr>
              <a:spcAft>
                <a:spcPts val="600"/>
              </a:spcAft>
            </a:pPr>
            <a:r>
              <a:rPr sz="1100" b="1" u="none" dirty="0">
                <a:latin typeface="Avenir"/>
              </a:rPr>
              <a:t>Description:</a:t>
            </a:r>
          </a:p>
          <a:p>
            <a:pPr>
              <a:spcAft>
                <a:spcPts val="600"/>
              </a:spcAft>
            </a:pPr>
            <a:r>
              <a:rPr sz="1100" b="0" u="none" dirty="0">
                <a:latin typeface="Avenir"/>
              </a:rPr>
              <a:t>Egnyte's AEC doc-classification will automatically identify and tag Specs within a project. When a user clicks on the tagged specification in </a:t>
            </a:r>
            <a:r>
              <a:rPr sz="1100" b="0" u="none" dirty="0" err="1">
                <a:latin typeface="Avenir"/>
              </a:rPr>
              <a:t>WebUI</a:t>
            </a:r>
            <a:r>
              <a:rPr sz="1100" b="0" u="none" dirty="0">
                <a:latin typeface="Avenir"/>
              </a:rPr>
              <a:t>,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CFS-60040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a:t>
            </a:r>
          </a:p>
          <a:p>
            <a:pPr>
              <a:spcAft>
                <a:spcPts val="600"/>
              </a:spcAft>
            </a:pPr>
            <a:r>
              <a:rPr sz="1100" b="0" u="none" dirty="0">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dirty="0">
                <a:latin typeface="Avenir"/>
              </a:rPr>
              <a:t>Use-Cases</a:t>
            </a:r>
            <a:r>
              <a:rPr sz="1100" b="0" u="none" dirty="0">
                <a:latin typeface="Avenir"/>
              </a:rPr>
              <a:t>:</a:t>
            </a:r>
          </a:p>
          <a:p>
            <a:pPr>
              <a:spcAft>
                <a:spcPts val="400"/>
              </a:spcAft>
            </a:pPr>
            <a:r>
              <a:rPr dirty="0"/>
              <a:t>1. As a project engineer / field engineer, I want to easily get answers to regulatory questions, such as</a:t>
            </a:r>
          </a:p>
          <a:p>
            <a:pPr>
              <a:spcAft>
                <a:spcPts val="400"/>
              </a:spcAft>
            </a:pPr>
            <a:r>
              <a:rPr dirty="0"/>
              <a:t>2. As a project coordinator, I want to easily validate a spec against regulations/codes</a:t>
            </a:r>
          </a:p>
          <a:p>
            <a:pPr>
              <a:spcAft>
                <a:spcPts val="600"/>
              </a:spcAft>
            </a:pPr>
            <a:r>
              <a:rPr sz="1100" b="1" u="none" dirty="0">
                <a:latin typeface="Avenir"/>
              </a:rPr>
              <a:t>Description:</a:t>
            </a:r>
          </a:p>
          <a:p>
            <a:pPr>
              <a:spcAft>
                <a:spcPts val="600"/>
              </a:spcAft>
            </a:pPr>
            <a:r>
              <a:rPr sz="1100" b="0" u="none" dirty="0">
                <a:latin typeface="Avenir"/>
              </a:rPr>
              <a:t>We will create a specialized agent, the code books agent, which the admin can configure to read one or more code books at a specific location on their Egnyte domain. Once configured, users can ask questions against the code book agent from the </a:t>
            </a:r>
            <a:r>
              <a:rPr sz="1100" b="0" u="none" dirty="0" err="1">
                <a:latin typeface="Avenir"/>
              </a:rPr>
              <a:t>WebUI</a:t>
            </a:r>
            <a:r>
              <a:rPr sz="1100" b="0" u="none" dirty="0">
                <a:latin typeface="Avenir"/>
              </a:rPr>
              <a:t>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sz="half" idx="1"/>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sz="half" idx="1"/>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sz="half" idx="1"/>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APPS-10412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sz="half" idx="1"/>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DEL-38580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GR-603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sz="half" idx="1"/>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CFS-61772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DEL-39631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APPS-12538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sz="half" idx="1"/>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APPS-11863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APPS-11774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DEL-42652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sz="half" idx="1"/>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sz="half" idx="1"/>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sz="half" idx="1"/>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sz="half" idx="1"/>
          </p:nvPr>
        </p:nvSpPr>
        <p:spPr/>
        <p:txBody>
          <a:bodyPr/>
          <a:lstStyle/>
          <a:p>
            <a:pPr>
              <a:spcAft>
                <a:spcPts val="600"/>
              </a:spcAft>
            </a:pPr>
            <a:r>
              <a:rPr sz="1100" b="0" u="none">
                <a:latin typeface="Avenir"/>
              </a:rPr>
              <a:t>Story: Procore WidgetAs a user with the Procore integration enabled,I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sz="half" idx="1"/>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https://jira.egnyte-it.com/browse/PINT-16612</a:t>
            </a:r>
            <a:r>
              <a:rPr sz="1100" b="0" u="none">
                <a:latin typeface="Avenir"/>
              </a:rPr>
              <a:t>:taken from Hackathon.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sz="half" idx="1"/>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MOB-19546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GR-457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sz="half" idx="1"/>
          </p:nvPr>
        </p:nvSpPr>
        <p:spPr/>
        <p:txBody>
          <a:bodyPr/>
          <a:lstStyle/>
          <a:p>
            <a:pPr>
              <a:spcAft>
                <a:spcPts val="600"/>
              </a:spcAft>
            </a:pPr>
            <a:r>
              <a:rPr sz="1100" b="0" u="none">
                <a:latin typeface="Avenir"/>
              </a:rPr>
              <a:t>We need assets that explain the fundamental value of Egnyte. Not "HOW" to do something, but "WHY."Why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DEL-44545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0" u="none" dirty="0">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dirty="0">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dirty="0">
                <a:latin typeface="Avenir"/>
              </a:rPr>
              <a:t>Presentation to e-staff on 2/27/24</a:t>
            </a:r>
            <a:r>
              <a:rPr sz="1100" b="0" u="sng" dirty="0">
                <a:latin typeface="Avenir"/>
                <a:hlinkClick r:id="rId2"/>
              </a:rPr>
              <a:t>https://egnyte.egnyte.com/dl/CFwIo6sFGk</a:t>
            </a:r>
          </a:p>
          <a:p>
            <a:pPr>
              <a:spcAft>
                <a:spcPts val="600"/>
              </a:spcAft>
            </a:pPr>
            <a:r>
              <a:rPr sz="1100" b="1" u="none" dirty="0">
                <a:latin typeface="Avenir"/>
              </a:rPr>
              <a:t>Goals:</a:t>
            </a:r>
          </a:p>
          <a:p>
            <a:pPr>
              <a:spcAft>
                <a:spcPts val="400"/>
              </a:spcAft>
            </a:pPr>
            <a:r>
              <a:rPr dirty="0"/>
              <a:t>• Provide </a:t>
            </a:r>
            <a:r>
              <a:rPr dirty="0" err="1"/>
              <a:t>aunified</a:t>
            </a:r>
            <a:r>
              <a:rPr dirty="0"/>
              <a:t> </a:t>
            </a:r>
            <a:r>
              <a:rPr dirty="0" err="1"/>
              <a:t>experiencefor</a:t>
            </a:r>
            <a:r>
              <a:rPr dirty="0"/>
              <a:t> prospects </a:t>
            </a:r>
            <a:r>
              <a:rPr dirty="0" err="1"/>
              <a:t>toexplore</a:t>
            </a:r>
            <a:r>
              <a:rPr dirty="0"/>
              <a:t>, trial, and upgrade </a:t>
            </a:r>
            <a:r>
              <a:rPr dirty="0" err="1"/>
              <a:t>planswithin</a:t>
            </a:r>
            <a:r>
              <a:rPr dirty="0"/>
              <a:t> and across PVIs.</a:t>
            </a:r>
          </a:p>
          <a:p>
            <a:pPr>
              <a:spcAft>
                <a:spcPts val="400"/>
              </a:spcAft>
            </a:pPr>
            <a:r>
              <a:rPr dirty="0"/>
              <a:t>• Expand {}self-service functionality{}, allowing users to start trials and upgrade plans independently while enabling sales to guide the process when needed.</a:t>
            </a:r>
          </a:p>
          <a:p>
            <a:pPr>
              <a:spcAft>
                <a:spcPts val="400"/>
              </a:spcAft>
            </a:pPr>
            <a:r>
              <a:rPr dirty="0"/>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rPr dirty="0"/>
              <a:t>• Reduce {}friction in the trial-to-paid process{}, ensuring a seamless path from exploration to conversion.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APPS-13504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sz="half" idx="1"/>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sz="half" idx="1"/>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DEL-38410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DEL-43515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sz="half" idx="1"/>
          </p:nvPr>
        </p:nvSpPr>
        <p:spPr/>
        <p:txBody>
          <a:bodyPr/>
          <a:lstStyle/>
          <a:p>
            <a:pPr>
              <a:spcAft>
                <a:spcPts val="600"/>
              </a:spcAft>
            </a:pPr>
            <a:r>
              <a:rPr sz="1100" b="1" u="none" dirty="0">
                <a:latin typeface="Avenir"/>
              </a:rPr>
              <a:t>Product Requirement: MS Teams Integration – Folder Creation Control</a:t>
            </a:r>
          </a:p>
          <a:p>
            <a:pPr>
              <a:spcAft>
                <a:spcPts val="600"/>
              </a:spcAft>
            </a:pPr>
            <a:r>
              <a:rPr sz="1100" b="1" u="none" dirty="0">
                <a:latin typeface="Avenir"/>
              </a:rPr>
              <a:t>Use Case</a:t>
            </a:r>
          </a:p>
          <a:p>
            <a:pPr>
              <a:spcAft>
                <a:spcPts val="600"/>
              </a:spcAft>
            </a:pPr>
            <a:r>
              <a:rPr sz="1100" b="0" u="none" dirty="0">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dirty="0">
                <a:latin typeface="Avenir"/>
              </a:rPr>
              <a:t>Problem Statement</a:t>
            </a:r>
          </a:p>
          <a:p>
            <a:pPr>
              <a:spcAft>
                <a:spcPts val="400"/>
              </a:spcAft>
            </a:pPr>
            <a:r>
              <a:rPr dirty="0"/>
              <a:t>1. Slow Folder Creation – Creating a new folder takes a significant amount of time, causing delays\.</a:t>
            </a:r>
          </a:p>
          <a:p>
            <a:pPr>
              <a:spcAft>
                <a:spcPts val="400"/>
              </a:spcAft>
            </a:pPr>
            <a:r>
              <a:rPr dirty="0"/>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rPr dirty="0"/>
              <a:t>3. Access management - content is uploaded to the folder where access is not controlled</a:t>
            </a:r>
          </a:p>
          <a:p>
            <a:pPr>
              <a:spcAft>
                <a:spcPts val="600"/>
              </a:spcAft>
            </a:pPr>
            <a:r>
              <a:rPr sz="1100" b="1" u="none" dirty="0">
                <a:latin typeface="Avenir"/>
              </a:rPr>
              <a:t>Proposed Solution</a:t>
            </a:r>
          </a:p>
          <a:p>
            <a:pPr>
              <a:spcAft>
                <a:spcPts val="600"/>
              </a:spcAft>
            </a:pPr>
            <a:r>
              <a:rPr sz="1100" b="0" u="none" dirty="0">
                <a:latin typeface="Avenir"/>
              </a:rPr>
              <a:t>Introduce an Admin-controlled setting </a:t>
            </a:r>
            <a:r>
              <a:rPr sz="1100" b="0" u="none" dirty="0" err="1">
                <a:latin typeface="Avenir"/>
              </a:rPr>
              <a:t>to</a:t>
            </a:r>
            <a:r>
              <a:rPr sz="1100" b="1" u="none" dirty="0" err="1">
                <a:latin typeface="Avenir"/>
              </a:rPr>
              <a:t>disable</a:t>
            </a:r>
            <a:r>
              <a:rPr sz="1100" b="1" u="none" dirty="0">
                <a:latin typeface="Avenir"/>
              </a:rPr>
              <a:t> the option to create new </a:t>
            </a:r>
            <a:r>
              <a:rPr sz="1100" b="1" u="none" dirty="0" err="1">
                <a:latin typeface="Avenir"/>
              </a:rPr>
              <a:t>folders</a:t>
            </a:r>
            <a:r>
              <a:rPr sz="1100" b="0" u="none" dirty="0" err="1">
                <a:latin typeface="Avenir"/>
              </a:rPr>
              <a:t>during</a:t>
            </a:r>
            <a:r>
              <a:rPr sz="1100" b="0" u="none" dirty="0">
                <a:latin typeface="Avenir"/>
              </a:rPr>
              <a:t> setup. When enabled, users will only be able to select from existing folders where they already have access.</a:t>
            </a:r>
          </a:p>
          <a:p>
            <a:pPr>
              <a:spcAft>
                <a:spcPts val="600"/>
              </a:spcAft>
            </a:pPr>
            <a:r>
              <a:rPr sz="1100" b="1" u="none" dirty="0">
                <a:latin typeface="Avenir"/>
              </a:rPr>
              <a:t>Value Proposition</a:t>
            </a:r>
          </a:p>
          <a:p>
            <a:pPr>
              <a:spcAft>
                <a:spcPts val="600"/>
              </a:spcAft>
            </a:pPr>
            <a:r>
              <a:rPr sz="1100" b="0" u="none" dirty="0">
                <a:latin typeface="Avenir"/>
              </a:rPr>
              <a:t>• Improves User Experience – Reduces folder creation delays\.</a:t>
            </a:r>
          </a:p>
          <a:p>
            <a:pPr>
              <a:spcAft>
                <a:spcPts val="600"/>
              </a:spcAft>
            </a:pPr>
            <a:r>
              <a:rPr sz="1100" b="0" u="none" dirty="0">
                <a:latin typeface="Avenir"/>
              </a:rPr>
              <a:t>• Eliminates Duplicates – Prevents multiple duplicate folder locations, ensuring a cleaner structure\.</a:t>
            </a:r>
          </a:p>
          <a:p>
            <a:pPr>
              <a:spcAft>
                <a:spcPts val="600"/>
              </a:spcAft>
            </a:pPr>
            <a:r>
              <a:rPr sz="1100" b="0" u="none" dirty="0">
                <a:latin typeface="Avenir"/>
              </a:rPr>
              <a:t>• Enhances Control – Allows Admins to enforce folder management policies and maintain a more organized file system\.</a:t>
            </a:r>
          </a:p>
          <a:p>
            <a:pPr>
              <a:spcAft>
                <a:spcPts val="600"/>
              </a:spcAft>
            </a:pPr>
            <a:r>
              <a:rPr sz="1100" b="0" u="none" dirty="0">
                <a:latin typeface="Avenir"/>
              </a:rPr>
              <a:t>• Reduces Confusion – Ensures users work within existing authorized folders, avoiding misplaced files\.</a:t>
            </a:r>
          </a:p>
          <a:p>
            <a:pPr>
              <a:spcAft>
                <a:spcPts val="600"/>
              </a:spcAft>
            </a:pPr>
            <a:r>
              <a:rPr sz="1100" b="0" u="sng" dirty="0">
                <a:latin typeface="Avenir"/>
                <a:hlinkClick r:id="rId2"/>
              </a:rPr>
              <a:t>https://jira.egnyte-it.com/browse/COM-268</a:t>
            </a:r>
          </a:p>
          <a:p>
            <a:pPr>
              <a:spcAft>
                <a:spcPts val="600"/>
              </a:spcAft>
            </a:pPr>
            <a:r>
              <a:rPr sz="1100" b="0" u="sng" dirty="0">
                <a:latin typeface="Avenir"/>
                <a:hlinkClick r:id="rId3"/>
              </a:rPr>
              <a:t>https://jira.egnyte-it.com/browse/SER-3461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sz="half" idx="1"/>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APPS-13663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sz="half" idx="1"/>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DEL-42147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APPS-13575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53052"/>
            <a:ext cx="3873500" cy="204203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APPS-13482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sz="half" idx="1"/>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GR-537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sz="half" idx="1"/>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sz="half" idx="1"/>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8"/>
              </a:rPr>
              <a:t>View in Productboard</a:t>
            </a:r>
          </a:p>
        </p:txBody>
      </p:sp>
      <p:sp>
        <p:nvSpPr>
          <p:cNvPr id="6" name="Text Placeholder 5"/>
          <p:cNvSpPr>
            <a:spLocks noGrp="1"/>
          </p:cNvSpPr>
          <p:nvPr>
            <p:ph type="body" sz="quarter" idx="12"/>
          </p:nvPr>
        </p:nvSpPr>
        <p:spPr/>
        <p:txBody>
          <a:bodyPr/>
          <a:lstStyle/>
          <a:p>
            <a:r>
              <a:rPr sz="1100">
                <a:latin typeface="Avenir"/>
                <a:hlinkClick r:id="rId9"/>
              </a:rPr>
              <a:t>GR-588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CFS-66426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sz="half" idx="1"/>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APPS-13455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APPS-13022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sz="half" idx="1"/>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CFS-63574</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220878"/>
            <a:ext cx="3873500" cy="250638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Augment AEC Add-on Value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CFS-52807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[AEC] AEC Image Classification - Phase 2</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0" u="none" dirty="0">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dirty="0">
                <a:latin typeface="Avenir"/>
              </a:rPr>
              <a:t>Problem:</a:t>
            </a:r>
          </a:p>
          <a:p>
            <a:pPr>
              <a:spcAft>
                <a:spcPts val="600"/>
              </a:spcAft>
            </a:pPr>
            <a:r>
              <a:rPr sz="1100" b="0" u="none" dirty="0">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a:t>
            </a:r>
            <a:r>
              <a:rPr sz="1100" b="0" u="none" dirty="0" err="1">
                <a:latin typeface="Avenir"/>
              </a:rPr>
              <a:t>constructibility</a:t>
            </a:r>
            <a:r>
              <a:rPr sz="1100" b="0" u="none" dirty="0">
                <a:latin typeface="Avenir"/>
              </a:rPr>
              <a:t> issues, or even to dispute legal issues later on down the road.</a:t>
            </a:r>
          </a:p>
          <a:p>
            <a:pPr>
              <a:spcAft>
                <a:spcPts val="600"/>
              </a:spcAft>
            </a:pPr>
            <a:r>
              <a:rPr sz="1100" b="0" u="none" dirty="0">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dirty="0">
                <a:latin typeface="Avenir"/>
              </a:rPr>
              <a:t>Solution:</a:t>
            </a:r>
          </a:p>
          <a:p>
            <a:pPr>
              <a:spcAft>
                <a:spcPts val="600"/>
              </a:spcAft>
            </a:pPr>
            <a:r>
              <a:rPr sz="1100" b="0" u="none" dirty="0">
                <a:latin typeface="Avenir"/>
              </a:rPr>
              <a:t>After a user creates a project folder, any images that are </a:t>
            </a:r>
            <a:r>
              <a:rPr sz="1100" b="0" u="none" dirty="0" err="1">
                <a:latin typeface="Avenir"/>
              </a:rPr>
              <a:t>uploadedwithin</a:t>
            </a:r>
            <a:r>
              <a:rPr sz="1100" b="0" u="none" dirty="0">
                <a:latin typeface="Avenir"/>
              </a:rPr>
              <a:t> that project folder are automatically classified and </a:t>
            </a:r>
            <a:r>
              <a:rPr sz="1100" b="0" u="none" dirty="0" err="1">
                <a:latin typeface="Avenir"/>
              </a:rPr>
              <a:t>taggedwith</a:t>
            </a:r>
            <a:r>
              <a:rPr sz="1100" b="0" u="none" dirty="0">
                <a:latin typeface="Avenir"/>
              </a:rPr>
              <a:t> the built-in classes trained on AEC specific images. </a:t>
            </a:r>
            <a:r>
              <a:rPr sz="1100" b="0" u="none" dirty="0" err="1">
                <a:latin typeface="Avenir"/>
              </a:rPr>
              <a:t>Thisallows</a:t>
            </a:r>
            <a:r>
              <a:rPr sz="1100" b="0" u="none" dirty="0">
                <a:latin typeface="Avenir"/>
              </a:rPr>
              <a:t> users to search and filter their construction progress photos </a:t>
            </a:r>
            <a:r>
              <a:rPr sz="1100" b="0" u="none" dirty="0" err="1">
                <a:latin typeface="Avenir"/>
              </a:rPr>
              <a:t>bythe</a:t>
            </a:r>
            <a:r>
              <a:rPr sz="1100" b="0" u="none" dirty="0">
                <a:latin typeface="Avenir"/>
              </a:rPr>
              <a:t> contents within the image.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sz="half" idx="1"/>
          </p:nvPr>
        </p:nvSpPr>
        <p:spPr>
          <a:xfrm>
            <a:off x="628649" y="717491"/>
            <a:ext cx="7886699" cy="3504526"/>
          </a:xfrm>
        </p:spPr>
        <p:txBody>
          <a:bodyPr/>
          <a:lstStyle/>
          <a:p>
            <a:pPr>
              <a:spcAft>
                <a:spcPts val="400"/>
              </a:spcAft>
            </a:pPr>
            <a:r>
              <a:rPr dirty="0"/>
              <a:t>• Create additional intelligence and automation for Egnyte’s AEC offering</a:t>
            </a:r>
          </a:p>
          <a:p>
            <a:pPr>
              <a:spcAft>
                <a:spcPts val="400"/>
              </a:spcAft>
            </a:pPr>
            <a:r>
              <a:rPr dirty="0"/>
              <a:t>• Replace need for other 3rd party applications that perform the same functions</a:t>
            </a:r>
          </a:p>
          <a:p>
            <a:pPr>
              <a:spcAft>
                <a:spcPts val="400"/>
              </a:spcAft>
            </a:pPr>
            <a:r>
              <a:rPr dirty="0"/>
              <a:t>• Drive adoption of the AEC package</a:t>
            </a:r>
          </a:p>
          <a:p>
            <a:pPr>
              <a:spcAft>
                <a:spcPts val="400"/>
              </a:spcAft>
            </a:pPr>
            <a:r>
              <a:rPr dirty="0"/>
              <a:t>• Make it easier for end users to interact with Construction Drawings in Egnyte</a:t>
            </a:r>
          </a:p>
          <a:p>
            <a:pPr>
              <a:spcAft>
                <a:spcPts val="800"/>
              </a:spcAft>
            </a:pPr>
            <a:r>
              <a:rPr sz="1100" b="1" u="none" dirty="0">
                <a:latin typeface="Avenir"/>
              </a:rPr>
              <a:t>Background and strategic fit</a:t>
            </a:r>
          </a:p>
          <a:p>
            <a:pPr>
              <a:spcAft>
                <a:spcPts val="600"/>
              </a:spcAft>
            </a:pPr>
            <a:r>
              <a:rPr sz="1100" b="0" u="none" dirty="0">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dirty="0">
                <a:latin typeface="Avenir"/>
              </a:rPr>
              <a:t>Assumptions</a:t>
            </a:r>
          </a:p>
          <a:p>
            <a:pPr>
              <a:spcAft>
                <a:spcPts val="400"/>
              </a:spcAft>
            </a:pPr>
            <a:r>
              <a:rPr dirty="0"/>
              <a:t>• Feature is only available on project folders</a:t>
            </a:r>
          </a:p>
          <a:p>
            <a:pPr>
              <a:spcAft>
                <a:spcPts val="400"/>
              </a:spcAft>
            </a:pPr>
            <a:r>
              <a:rPr dirty="0"/>
              <a:t>• Project level attributes such as AOR (Architect of Record), EOR (Engineer of Record), Project Address, Project Name, </a:t>
            </a:r>
            <a:r>
              <a:rPr dirty="0" err="1"/>
              <a:t>etc</a:t>
            </a:r>
            <a:r>
              <a:rPr dirty="0"/>
              <a:t> should be set at the project folder level</a:t>
            </a:r>
          </a:p>
          <a:p>
            <a:pPr>
              <a:spcAft>
                <a:spcPts val="400"/>
              </a:spcAft>
            </a:pPr>
            <a:r>
              <a:rPr dirty="0"/>
              <a:t>• Only PDF files are supported</a:t>
            </a:r>
          </a:p>
          <a:p>
            <a:pPr>
              <a:spcAft>
                <a:spcPts val="400"/>
              </a:spcAft>
            </a:pPr>
            <a:r>
              <a:rPr dirty="0"/>
              <a:t>• Available from the </a:t>
            </a:r>
            <a:r>
              <a:rPr dirty="0" err="1"/>
              <a:t>WebUI</a:t>
            </a:r>
            <a:r>
              <a:rPr dirty="0"/>
              <a:t> only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SRV-2516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59479"/>
            <a:ext cx="3873500" cy="322918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dirty="0">
                <a:latin typeface="Avenir"/>
              </a:rPr>
              <a:t>User Story</a:t>
            </a:r>
          </a:p>
          <a:p>
            <a:pPr>
              <a:spcAft>
                <a:spcPts val="600"/>
              </a:spcAft>
            </a:pPr>
            <a:r>
              <a:rPr sz="1100" b="0" u="none" dirty="0">
                <a:latin typeface="Avenir"/>
              </a:rPr>
              <a:t>As an Admin or Power User with at least full access to the project,</a:t>
            </a:r>
          </a:p>
          <a:p>
            <a:pPr>
              <a:spcAft>
                <a:spcPts val="600"/>
              </a:spcAft>
            </a:pPr>
            <a:r>
              <a:rPr sz="1100" b="0" u="none" dirty="0">
                <a:latin typeface="Avenir"/>
              </a:rPr>
              <a:t>I want to open team management view in the folders view  when I open from subfolder</a:t>
            </a:r>
          </a:p>
          <a:p>
            <a:pPr>
              <a:spcAft>
                <a:spcPts val="600"/>
              </a:spcAft>
            </a:pPr>
            <a:r>
              <a:rPr sz="1100" b="1" u="none" dirty="0">
                <a:latin typeface="Avenir"/>
              </a:rPr>
              <a:t>Feature Description</a:t>
            </a:r>
          </a:p>
          <a:p>
            <a:pPr>
              <a:spcAft>
                <a:spcPts val="600"/>
              </a:spcAft>
            </a:pPr>
            <a:r>
              <a:rPr sz="1100" b="0" u="none" dirty="0">
                <a:latin typeface="Avenir"/>
              </a:rPr>
              <a:t>• Manage Project Team - available for full permission users</a:t>
            </a:r>
          </a:p>
          <a:p>
            <a:pPr>
              <a:spcAft>
                <a:spcPts val="600"/>
              </a:spcAft>
            </a:pPr>
            <a:r>
              <a:rPr sz="1100" b="0" u="none" dirty="0">
                <a:latin typeface="Avenir"/>
              </a:rPr>
              <a:t>• Team management view in the folders view  when I open from subfolder</a:t>
            </a:r>
          </a:p>
          <a:p>
            <a:pPr>
              <a:spcAft>
                <a:spcPts val="600"/>
              </a:spcAft>
            </a:pPr>
            <a:r>
              <a:rPr sz="1100" b="0" u="none" dirty="0">
                <a:latin typeface="Avenir"/>
              </a:rPr>
              <a:t>• Opening group members view will have an additional option of </a:t>
            </a:r>
            <a:r>
              <a:rPr sz="1100" b="0" u="none" dirty="0" err="1">
                <a:latin typeface="Avenir"/>
              </a:rPr>
              <a:t>addind</a:t>
            </a:r>
            <a:r>
              <a:rPr sz="1100" b="0" u="none" dirty="0">
                <a:latin typeface="Avenir"/>
              </a:rPr>
              <a:t>/removing group members.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CFS-63233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2"/>
              </a:rPr>
              <a:t>PINT-13022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sz="half" idx="1"/>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sz="half" idx="1"/>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DEL-43511</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730522"/>
            <a:ext cx="3873500" cy="148709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SCDA Win - Beta-2 Readiness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2"/>
              </a:rPr>
              <a:t>PINT-13023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SCDA Mac - Beta-0 Readiness</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1800" dirty="0"/>
              <a:t>Content Safeguards - Group-based Link Sharing Controls - Phase 2</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0" u="none" dirty="0">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dirty="0">
                <a:latin typeface="Avenir"/>
              </a:rPr>
              <a:t>Example Use Case(s):</a:t>
            </a:r>
          </a:p>
          <a:p>
            <a:pPr>
              <a:spcAft>
                <a:spcPts val="400"/>
              </a:spcAft>
            </a:pPr>
            <a:r>
              <a:rPr dirty="0"/>
              <a:t>• Role/Group A can create password-only links on folder A, but Role/Group B is only allowed to create preview-only links on folder A</a:t>
            </a:r>
          </a:p>
          <a:p>
            <a:pPr>
              <a:spcAft>
                <a:spcPts val="400"/>
              </a:spcAft>
            </a:pPr>
            <a:r>
              <a:rPr dirty="0"/>
              <a:t>• Role/Group A &amp; B can create password-only links for files with expiry date, but Role/Group C is only allowed to create password-only links for files without expiry links</a:t>
            </a:r>
          </a:p>
          <a:p>
            <a:pPr>
              <a:spcAft>
                <a:spcPts val="600"/>
              </a:spcAft>
            </a:pPr>
            <a:r>
              <a:rPr sz="1100" b="1" u="none" dirty="0">
                <a:latin typeface="Avenir"/>
              </a:rPr>
              <a:t>UX Design (Needs to be Updated):</a:t>
            </a:r>
          </a:p>
          <a:p>
            <a:pPr>
              <a:spcAft>
                <a:spcPts val="600"/>
              </a:spcAft>
            </a:pPr>
            <a:r>
              <a:rPr sz="1100" b="0" u="sng" dirty="0">
                <a:latin typeface="Avenir"/>
                <a:hlinkClick r:id="rId2"/>
              </a:rPr>
              <a:t>https://www.figma.com/file/Xyhi03eWgv6tnwzq4RwcQA/CS--Role-based-Link-Sharing-Controls(UX-1899)?node-id=2%3A5079&amp;t=wNGi4ZnNg81Ymlcp-0</a:t>
            </a:r>
          </a:p>
          <a:p>
            <a:pPr>
              <a:spcAft>
                <a:spcPts val="600"/>
              </a:spcAft>
            </a:pPr>
            <a:r>
              <a:rPr sz="1100" b="1" u="none" dirty="0">
                <a:latin typeface="Avenir"/>
              </a:rPr>
              <a:t>Use the same UX design for CS Exception policies as we have for CS Restriction policies:</a:t>
            </a:r>
          </a:p>
          <a:p>
            <a:pPr>
              <a:spcAft>
                <a:spcPts val="600"/>
              </a:spcAft>
            </a:pPr>
            <a:r>
              <a:rPr sz="1100" b="0" u="sng" dirty="0">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DEL-31667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1800" dirty="0"/>
              <a:t>[Customer Ask] Inherit folder options to sub-folders (IPG, T&amp;P + 7)</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a:t>
            </a:r>
          </a:p>
          <a:p>
            <a:pPr>
              <a:spcAft>
                <a:spcPts val="600"/>
              </a:spcAft>
            </a:pPr>
            <a:r>
              <a:rPr sz="1100" b="0" u="none" dirty="0">
                <a:latin typeface="Avenir"/>
              </a:rPr>
              <a:t>Today, when the folder options are changed, they do not get inherited consistently to the sub-folder tree.</a:t>
            </a:r>
          </a:p>
          <a:p>
            <a:pPr>
              <a:spcAft>
                <a:spcPts val="400"/>
              </a:spcAft>
            </a:pPr>
            <a:r>
              <a:rPr dirty="0"/>
              <a:t>• The setting that controls folder update notification gets inherited to sub-folders until it finds the folder with a manually updated option.</a:t>
            </a:r>
          </a:p>
          <a:p>
            <a:pPr>
              <a:spcAft>
                <a:spcPts val="400"/>
              </a:spcAft>
            </a:pPr>
            <a:r>
              <a:rPr dirty="0"/>
              <a:t>• The setting that controls the sharing gets inherited to sub-folders until it finds the folder with a manually updated option.</a:t>
            </a:r>
          </a:p>
          <a:p>
            <a:pPr>
              <a:spcAft>
                <a:spcPts val="400"/>
              </a:spcAft>
            </a:pPr>
            <a:r>
              <a:rPr dirty="0"/>
              <a:t>• The setting that controls who can delete/move the folder does not get inherited at all.</a:t>
            </a:r>
          </a:p>
          <a:p>
            <a:pPr>
              <a:spcAft>
                <a:spcPts val="400"/>
              </a:spcAft>
            </a:pPr>
            <a:r>
              <a:rPr dirty="0"/>
              <a:t>• Copy/move folder retains the folder options as per the source location.</a:t>
            </a:r>
          </a:p>
          <a:p>
            <a:pPr>
              <a:spcAft>
                <a:spcPts val="600"/>
              </a:spcAft>
            </a:pPr>
            <a:r>
              <a:rPr sz="1100" b="1" u="none" dirty="0">
                <a:latin typeface="Avenir"/>
              </a:rPr>
              <a:t>User Story:</a:t>
            </a:r>
          </a:p>
          <a:p>
            <a:pPr>
              <a:spcAft>
                <a:spcPts val="600"/>
              </a:spcAft>
            </a:pPr>
            <a:r>
              <a:rPr sz="1100" b="0" u="none" dirty="0">
                <a:latin typeface="Avenir"/>
              </a:rPr>
              <a:t>As an </a:t>
            </a:r>
            <a:r>
              <a:rPr sz="1100" b="0" u="none" dirty="0" err="1">
                <a:latin typeface="Avenir"/>
              </a:rPr>
              <a:t>authorised</a:t>
            </a:r>
            <a:r>
              <a:rPr sz="1100" b="0" u="none" dirty="0">
                <a:latin typeface="Avenir"/>
              </a:rPr>
              <a:t> user, I want to have folder options propagated throughout the folder tree so that I can have the same options selected on all the sub-folder trees.</a:t>
            </a:r>
          </a:p>
          <a:p>
            <a:pPr>
              <a:spcAft>
                <a:spcPts val="600"/>
              </a:spcAft>
            </a:pPr>
            <a:r>
              <a:rPr sz="1100" b="1" u="none" dirty="0">
                <a:latin typeface="Avenir"/>
              </a:rPr>
              <a:t>Description:</a:t>
            </a:r>
          </a:p>
          <a:p>
            <a:pPr>
              <a:spcAft>
                <a:spcPts val="600"/>
              </a:spcAft>
            </a:pPr>
            <a:r>
              <a:rPr sz="1100" b="0" u="none" dirty="0">
                <a:latin typeface="Avenir"/>
              </a:rPr>
              <a:t>We need to do the following</a:t>
            </a:r>
          </a:p>
          <a:p>
            <a:pPr>
              <a:spcAft>
                <a:spcPts val="400"/>
              </a:spcAft>
            </a:pPr>
            <a:r>
              <a:rPr dirty="0"/>
              <a:t>• We need to have inheritance applicable for the setting that controls who can delete/move the folder.</a:t>
            </a:r>
          </a:p>
          <a:p>
            <a:pPr>
              <a:spcAft>
                <a:spcPts val="400"/>
              </a:spcAft>
            </a:pPr>
            <a:r>
              <a:rPr dirty="0"/>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rPr dirty="0"/>
              <a:t>• When the user copies/moves a folder, the folder options should get inherited from destination folder where the folder is copied/moved.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CFS-64734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dirty="0">
                <a:latin typeface="Avenir"/>
              </a:rPr>
              <a:t>User Story</a:t>
            </a:r>
          </a:p>
          <a:p>
            <a:pPr>
              <a:spcAft>
                <a:spcPts val="600"/>
              </a:spcAft>
            </a:pPr>
            <a:r>
              <a:rPr sz="1100" b="0" u="none" dirty="0">
                <a:latin typeface="Avenir"/>
              </a:rPr>
              <a:t>As an admin, I want to give power users a possibility to run scheduled reports and choose custom location for storage.</a:t>
            </a:r>
          </a:p>
          <a:p>
            <a:pPr>
              <a:spcAft>
                <a:spcPts val="600"/>
              </a:spcAft>
            </a:pPr>
            <a:r>
              <a:rPr sz="1100" b="1" u="none" dirty="0">
                <a:latin typeface="Avenir"/>
              </a:rPr>
              <a:t>Feature Description</a:t>
            </a:r>
          </a:p>
          <a:p>
            <a:pPr>
              <a:spcAft>
                <a:spcPts val="400"/>
              </a:spcAft>
            </a:pPr>
            <a:r>
              <a:rPr dirty="0"/>
              <a:t>• Auto-archival of scheduled reports</a:t>
            </a:r>
          </a:p>
          <a:p>
            <a:pPr>
              <a:spcAft>
                <a:spcPts val="400"/>
              </a:spcAft>
            </a:pPr>
            <a:r>
              <a:rPr dirty="0"/>
              <a:t>• Custom location of scheduled reports</a:t>
            </a:r>
          </a:p>
          <a:p>
            <a:pPr>
              <a:spcAft>
                <a:spcPts val="400"/>
              </a:spcAft>
            </a:pPr>
            <a:r>
              <a:rPr dirty="0"/>
              <a:t>• Saved and Scheduled queries for power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CFS-67854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DEL-44656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5382</TotalTime>
  <Words>16649</Words>
  <Application>Microsoft Macintosh PowerPoint</Application>
  <PresentationFormat>On-screen Show (16:9)</PresentationFormat>
  <Paragraphs>1509</Paragraphs>
  <Slides>147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Avenir</vt:lpstr>
      <vt:lpstr>Avenir Black</vt:lpstr>
      <vt:lpstr>Avenir Book</vt:lpstr>
      <vt:lpstr>Calibri</vt:lpstr>
      <vt:lpstr>Roboto Light</vt:lpstr>
      <vt:lpstr>Blank Master</vt:lpstr>
      <vt:lpstr>Uncategorized</vt:lpstr>
      <vt:lpstr>Migrate Data from Box to Egnyte - GA</vt:lpstr>
      <vt:lpstr>Migrate Data from Dropbox to Egnyte - GA</vt:lpstr>
      <vt:lpstr>Big File Handling</vt:lpstr>
      <vt:lpstr>Ransomware Unification - Replace Ransomware signature source with reputable threat intel source</vt:lpstr>
      <vt:lpstr>Migrate Date from Egnyte to Egnyte (D2D) - GA</vt:lpstr>
      <vt:lpstr>Bulk send eSignature requests</vt:lpstr>
      <vt:lpstr>Remove or reduce size od Egnyte banner</vt:lpstr>
      <vt:lpstr>[Outlook] Send multiple files in one email</vt:lpstr>
      <vt:lpstr>set preference to always send attachements with Egnyte</vt:lpstr>
      <vt:lpstr>APIs for Initiating and Managing Cloud Migrations</vt:lpstr>
      <vt:lpstr>Cloud Migration Sources</vt:lpstr>
      <vt:lpstr>GA for Cloud Migration</vt:lpstr>
      <vt:lpstr>E2E Connector - Bidirectional Sync</vt:lpstr>
      <vt:lpstr>SS on Azure Gov public cloud (FedRAMP certified)</vt:lpstr>
      <vt:lpstr>Domain without a Trial</vt:lpstr>
      <vt:lpstr>SC Indication - link to SC view for non-admins</vt:lpstr>
      <vt:lpstr>Analysis and Modification of Recommendation Engine Test Results</vt:lpstr>
      <vt:lpstr>Edit upload request - Due Date &amp; Assignees</vt:lpstr>
      <vt:lpstr>Upload request instance modification from template</vt:lpstr>
      <vt:lpstr>Scalability and large file upload suppport</vt:lpstr>
      <vt:lpstr>Add item count to SC and Issues pages</vt:lpstr>
      <vt:lpstr>Sales Initiated Trial</vt:lpstr>
      <vt:lpstr>Egnyte Copilot in MS Office apps research</vt:lpstr>
      <vt:lpstr>MS Teams - Custom configuration</vt:lpstr>
      <vt:lpstr>DocuSign Upload Enhancement</vt:lpstr>
      <vt:lpstr>Google Import Functionality Enhancement</vt:lpstr>
      <vt:lpstr>ServiceNow Incident Sync</vt:lpstr>
      <vt:lpstr>Windows Server Next ( 2025 )</vt:lpstr>
      <vt:lpstr>Windows 11 24H2 Support as Client</vt:lpstr>
      <vt:lpstr>PVI - Milestone 14.1 - Accuracy of Deployment</vt:lpstr>
      <vt:lpstr>[UX] MSP RD Designs part 3 - multiple pages</vt:lpstr>
      <vt:lpstr>Convert Google OCR PoC to a production grade integration</vt:lpstr>
      <vt:lpstr>Splunk App Tech-debt</vt:lpstr>
      <vt:lpstr>Ability to specify URLs in Sources</vt:lpstr>
      <vt:lpstr>Include original/destination path in stub file</vt:lpstr>
      <vt:lpstr>Setting Webhook limit at the domain level using FF</vt:lpstr>
      <vt:lpstr>ServiceNow Integration GA</vt:lpstr>
      <vt:lpstr>Presto Portal For Customer</vt:lpstr>
      <vt:lpstr>Procore Power Users -&gt; widget</vt:lpstr>
      <vt:lpstr>New Homepage (iOS)</vt:lpstr>
      <vt:lpstr>Track sensitive content indicator labeling</vt:lpstr>
      <vt:lpstr>Google Photos Import</vt:lpstr>
      <vt:lpstr>Google V4 Improvements and Tech debt</vt:lpstr>
      <vt:lpstr>[S&amp;G] Unusual Access - Reduce false positives associated with Windows system activity</vt:lpstr>
      <vt:lpstr>2FA using Egnyte Mobile App (Android)</vt:lpstr>
      <vt:lpstr>Model DB Refactoring for Scale</vt:lpstr>
      <vt:lpstr>Value Scorecard</vt:lpstr>
      <vt:lpstr>Fundamental Value Resources</vt:lpstr>
      <vt:lpstr>Other Plans for Prospects: Plan Exploration &amp; Trial Management</vt:lpstr>
      <vt:lpstr>CLM Redesign </vt:lpstr>
      <vt:lpstr>Provide Sensitive content on 'Unpermitted locations' via OLAP</vt:lpstr>
      <vt:lpstr>[S&amp;G] Content Safeguards - Add Purview-labels as a supported option</vt:lpstr>
      <vt:lpstr>Purview labeling - Support for priority field</vt:lpstr>
      <vt:lpstr>Disable new folder creation in MS Teams Integration</vt:lpstr>
      <vt:lpstr>Other Plans Page for Customers: Trials</vt:lpstr>
      <vt:lpstr>Automated Deployment Spillover</vt:lpstr>
      <vt:lpstr>Complete revamp of Egnyte developer portal</vt:lpstr>
      <vt:lpstr>Purview labeling - Reclassify files stamped with an encryption label</vt:lpstr>
      <vt:lpstr>Distribution model - review and select solution for automatic deployments</vt:lpstr>
      <vt:lpstr>MSP RD - First child domain user edge cases</vt:lpstr>
      <vt:lpstr>[Data Mover] Data Collection APIs (Spillover)</vt:lpstr>
      <vt:lpstr>Procore Sync Notifications</vt:lpstr>
      <vt:lpstr>Trial Add-on Adoption Initiative</vt:lpstr>
      <vt:lpstr>FSI 5/21/25 Virtual Summit Promotion</vt:lpstr>
      <vt:lpstr>New S&amp;G UI Awareness Campaign</vt:lpstr>
      <vt:lpstr>Convert to PDF step</vt:lpstr>
      <vt:lpstr>Feature Entitlements Q2 2025 Grouping</vt:lpstr>
      <vt:lpstr>Reverting Storage Per User for MSP Platform Enterprise &amp; Platform Enterprise Lite Plans</vt:lpstr>
      <vt:lpstr>Server-side MixPanel events</vt:lpstr>
      <vt:lpstr>Home Page Widget for Pending Tasks</vt:lpstr>
      <vt:lpstr>Augment AEC Add-on Value</vt:lpstr>
      <vt:lpstr>[AEC] Project Center</vt:lpstr>
      <vt:lpstr>[AEC] AEC Image Classification - Phase 2</vt:lpstr>
      <vt:lpstr>[AEC] Titleblock Extraction</vt:lpstr>
      <vt:lpstr>[AEC] Native ACC Integration 1-way</vt:lpstr>
      <vt:lpstr>[AEC] BIM Preview Enhancements</vt:lpstr>
      <vt:lpstr>[AEC] Team Management Enhancements</vt:lpstr>
      <vt:lpstr>LS Mid Market Capabilities</vt:lpstr>
      <vt:lpstr>Drafts Creation &amp; Management</vt:lpstr>
      <vt:lpstr>Optional Effective End Date</vt:lpstr>
      <vt:lpstr>Support for CAPAs, Deviations, and Event Data</vt:lpstr>
      <vt:lpstr>Permissions Management</vt:lpstr>
      <vt:lpstr>Data Owner - Scheduled Permission Reviews</vt:lpstr>
      <vt:lpstr>Mark 'Unused Permissions' on Permissions View</vt:lpstr>
      <vt:lpstr>Elevate Desktop App Capabilities</vt:lpstr>
      <vt:lpstr>Windows 11 Context Menu Support</vt:lpstr>
      <vt:lpstr>Application UI - Windows</vt:lpstr>
      <vt:lpstr>SCDA Win - Beta-2 Readiness</vt:lpstr>
      <vt:lpstr>SCDA Mac - Beta-0 Readiness</vt:lpstr>
      <vt:lpstr>Top Customer Requests</vt:lpstr>
      <vt:lpstr>Content Safeguards - Group-based Link Sharing Controls - Phase 2</vt:lpstr>
      <vt:lpstr>Provide ability to pause archival/deletion policies</vt:lpstr>
      <vt:lpstr>Multi-Document Envelopes</vt:lpstr>
      <vt:lpstr>[Customer Ask] Inherit folder options to sub-folders (IPG, T&amp;P + 7)</vt:lpstr>
      <vt:lpstr>[Customer Ask] Group improvements (S&amp;L, Norr)</vt:lpstr>
      <vt:lpstr>[Customer Ask] Scheduled report enhancements (Sequoia)</vt:lpstr>
      <vt:lpstr>Purview labeling - Support for hierarchical labels</vt:lpstr>
      <vt:lpstr>Skip signed PDFs from persistent document labeling</vt:lpstr>
      <vt:lpstr>Backup to S3 and Wasabi</vt:lpstr>
      <vt:lpstr>Purview labeling - Decouple labels permissions from classify and govern permissions</vt:lpstr>
      <vt:lpstr>Shore the Core</vt:lpstr>
      <vt:lpstr>Unusual Access - Reduce false positives associated with Windows system activity</vt:lpstr>
      <vt:lpstr>Issues - New Issue Categories</vt:lpstr>
      <vt:lpstr>S&amp;G Folder Insights in CFS - Phase 2</vt:lpstr>
      <vt:lpstr>Delegate Issue to Data Owner</vt:lpstr>
      <vt:lpstr>Enable Power Users Folder Full access to Folders they Create</vt:lpstr>
      <vt:lpstr>Purview labeling - Read the label from an uploaded file and insert it into file metadata</vt:lpstr>
      <vt:lpstr>CMMC Compliance</vt:lpstr>
      <vt:lpstr>*.egnytegov.com domains support for SS devices</vt:lpstr>
      <vt:lpstr>Trust Center for CMMC Level 1</vt:lpstr>
      <vt:lpstr>Trust Center for CMMC Level 2</vt:lpstr>
      <vt:lpstr>egnytegov Support for Smart Cache</vt:lpstr>
      <vt:lpstr>Introduce Gen 4 Plans</vt:lpstr>
      <vt:lpstr>Gen 4 Launch - Trial Registration Pages</vt:lpstr>
      <vt:lpstr>NGP Upsell from G3 and Prior</vt:lpstr>
      <vt:lpstr>[PLG] NGP Trial Onboarding Integrations Enablement (Milestone 2.5)</vt:lpstr>
      <vt:lpstr>[PLG] NGP Trial Onboarding Refinements (Milestone 3)</vt:lpstr>
      <vt:lpstr>[Usability] NGP UI Refresh (Phase 1)</vt:lpstr>
      <vt:lpstr>[Usability] NGP UI Refresh (Phase 2)</vt:lpstr>
      <vt:lpstr>NGP UI Refresh S&amp;G</vt:lpstr>
      <vt:lpstr>Document Portal Enhancements</vt:lpstr>
      <vt:lpstr>Optional documents</vt:lpstr>
      <vt:lpstr>External User Management</vt:lpstr>
      <vt:lpstr>Upload request metadata extraction</vt:lpstr>
      <vt:lpstr>Deleting a Workspace</vt:lpstr>
      <vt:lpstr>Open Workspace folder in Collaborate</vt:lpstr>
      <vt:lpstr>Enhanced AI copilot</vt:lpstr>
      <vt:lpstr>[Copilot] Improved Loaders / Streamed responses</vt:lpstr>
      <vt:lpstr>[Copilot] Improve Prompt (Wand Icon) on Chat Input UI [Copilot, ASK, and KB]</vt:lpstr>
      <vt:lpstr>Build Pax8 Distributor Program</vt:lpstr>
      <vt:lpstr>Distribution model - new type of resellers</vt:lpstr>
      <vt:lpstr>Productivity Agents</vt:lpstr>
      <vt:lpstr>AI Prompt workflow step</vt:lpstr>
      <vt:lpstr>[Agent] Deep Research Agent (Bryce)</vt:lpstr>
      <vt:lpstr>[Agent] Questionnaire Agent (Bryce)</vt:lpstr>
      <vt:lpstr>[Agent] Agent Templates in Copilot hub</vt:lpstr>
      <vt:lpstr>[Agent] Custom Agents in Copilot hub</vt:lpstr>
      <vt:lpstr>AI: Security Agent - Suggestions based on internal data</vt:lpstr>
      <vt:lpstr>Specialized Agents - AEC</vt:lpstr>
      <vt:lpstr>Smart Specifications - In Product Version</vt:lpstr>
      <vt:lpstr>[Agent] Codebooks Agent for AEC</vt:lpstr>
      <vt:lpstr>Co-Editing Enhancements</vt:lpstr>
      <vt:lpstr>[Usability] WebUI Context Menu Redesign</vt:lpstr>
      <vt:lpstr>[Usability] Disable File Actions During Co-Edit Session</vt:lpstr>
      <vt:lpstr>Product-Led Growth</vt:lpstr>
      <vt:lpstr>Recommendation Engine Test Campaigns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38</cp:revision>
  <dcterms:created xsi:type="dcterms:W3CDTF">2023-12-27T19:29:24Z</dcterms:created>
  <dcterms:modified xsi:type="dcterms:W3CDTF">2025-04-14T13:41:56Z</dcterms:modified>
</cp:coreProperties>
</file>